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0" r:id="rId3"/>
    <p:sldId id="257" r:id="rId4"/>
    <p:sldId id="258" r:id="rId5"/>
    <p:sldId id="259" r:id="rId6"/>
    <p:sldId id="260" r:id="rId7"/>
    <p:sldId id="261" r:id="rId8"/>
    <p:sldId id="266" r:id="rId9"/>
    <p:sldId id="263" r:id="rId10"/>
    <p:sldId id="282" r:id="rId11"/>
    <p:sldId id="264" r:id="rId12"/>
    <p:sldId id="265" r:id="rId13"/>
    <p:sldId id="267" r:id="rId14"/>
    <p:sldId id="268" r:id="rId15"/>
    <p:sldId id="269" r:id="rId16"/>
    <p:sldId id="270" r:id="rId17"/>
    <p:sldId id="271" r:id="rId18"/>
    <p:sldId id="278" r:id="rId19"/>
    <p:sldId id="272" r:id="rId20"/>
    <p:sldId id="273" r:id="rId21"/>
    <p:sldId id="279" r:id="rId22"/>
    <p:sldId id="274" r:id="rId23"/>
    <p:sldId id="275" r:id="rId24"/>
    <p:sldId id="276" r:id="rId2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9" d="100"/>
          <a:sy n="59" d="100"/>
        </p:scale>
        <p:origin x="108" y="11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1992F2D8-61B1-4EA5-90D1-30CB06F4A5EB}" type="datetimeFigureOut">
              <a:rPr lang="en-US" smtClean="0"/>
              <a:t>10/3/2018</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F626695B-1E04-4BBC-ACC8-79B109E54B7B}" type="slidenum">
              <a:rPr lang="en-US" smtClean="0"/>
              <a:t>‹#›</a:t>
            </a:fld>
            <a:endParaRPr lang="en-US" dirty="0"/>
          </a:p>
        </p:txBody>
      </p:sp>
    </p:spTree>
    <p:extLst>
      <p:ext uri="{BB962C8B-B14F-4D97-AF65-F5344CB8AC3E}">
        <p14:creationId xmlns:p14="http://schemas.microsoft.com/office/powerpoint/2010/main" val="3211791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a:t>
            </a:fld>
            <a:endParaRPr lang="en-US" dirty="0"/>
          </a:p>
        </p:txBody>
      </p:sp>
    </p:spTree>
    <p:extLst>
      <p:ext uri="{BB962C8B-B14F-4D97-AF65-F5344CB8AC3E}">
        <p14:creationId xmlns:p14="http://schemas.microsoft.com/office/powerpoint/2010/main" val="3261849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10</a:t>
            </a:fld>
            <a:endParaRPr lang="en-US" dirty="0"/>
          </a:p>
        </p:txBody>
      </p:sp>
    </p:spTree>
    <p:extLst>
      <p:ext uri="{BB962C8B-B14F-4D97-AF65-F5344CB8AC3E}">
        <p14:creationId xmlns:p14="http://schemas.microsoft.com/office/powerpoint/2010/main" val="104479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11</a:t>
            </a:fld>
            <a:endParaRPr lang="en-US" dirty="0"/>
          </a:p>
        </p:txBody>
      </p:sp>
    </p:spTree>
    <p:extLst>
      <p:ext uri="{BB962C8B-B14F-4D97-AF65-F5344CB8AC3E}">
        <p14:creationId xmlns:p14="http://schemas.microsoft.com/office/powerpoint/2010/main" val="2876783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12</a:t>
            </a:fld>
            <a:endParaRPr lang="en-US" dirty="0"/>
          </a:p>
        </p:txBody>
      </p:sp>
    </p:spTree>
    <p:extLst>
      <p:ext uri="{BB962C8B-B14F-4D97-AF65-F5344CB8AC3E}">
        <p14:creationId xmlns:p14="http://schemas.microsoft.com/office/powerpoint/2010/main" val="547897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13</a:t>
            </a:fld>
            <a:endParaRPr lang="en-US" dirty="0"/>
          </a:p>
        </p:txBody>
      </p:sp>
    </p:spTree>
    <p:extLst>
      <p:ext uri="{BB962C8B-B14F-4D97-AF65-F5344CB8AC3E}">
        <p14:creationId xmlns:p14="http://schemas.microsoft.com/office/powerpoint/2010/main" val="2716574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14</a:t>
            </a:fld>
            <a:endParaRPr lang="en-US" dirty="0"/>
          </a:p>
        </p:txBody>
      </p:sp>
    </p:spTree>
    <p:extLst>
      <p:ext uri="{BB962C8B-B14F-4D97-AF65-F5344CB8AC3E}">
        <p14:creationId xmlns:p14="http://schemas.microsoft.com/office/powerpoint/2010/main" val="1351131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15</a:t>
            </a:fld>
            <a:endParaRPr lang="en-US" dirty="0"/>
          </a:p>
        </p:txBody>
      </p:sp>
    </p:spTree>
    <p:extLst>
      <p:ext uri="{BB962C8B-B14F-4D97-AF65-F5344CB8AC3E}">
        <p14:creationId xmlns:p14="http://schemas.microsoft.com/office/powerpoint/2010/main" val="49403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16</a:t>
            </a:fld>
            <a:endParaRPr lang="en-US" dirty="0"/>
          </a:p>
        </p:txBody>
      </p:sp>
    </p:spTree>
    <p:extLst>
      <p:ext uri="{BB962C8B-B14F-4D97-AF65-F5344CB8AC3E}">
        <p14:creationId xmlns:p14="http://schemas.microsoft.com/office/powerpoint/2010/main" val="3972171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17</a:t>
            </a:fld>
            <a:endParaRPr lang="en-US" dirty="0"/>
          </a:p>
        </p:txBody>
      </p:sp>
    </p:spTree>
    <p:extLst>
      <p:ext uri="{BB962C8B-B14F-4D97-AF65-F5344CB8AC3E}">
        <p14:creationId xmlns:p14="http://schemas.microsoft.com/office/powerpoint/2010/main" val="9446625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18</a:t>
            </a:fld>
            <a:endParaRPr lang="en-US" dirty="0"/>
          </a:p>
        </p:txBody>
      </p:sp>
    </p:spTree>
    <p:extLst>
      <p:ext uri="{BB962C8B-B14F-4D97-AF65-F5344CB8AC3E}">
        <p14:creationId xmlns:p14="http://schemas.microsoft.com/office/powerpoint/2010/main" val="20672271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19</a:t>
            </a:fld>
            <a:endParaRPr lang="en-US" dirty="0"/>
          </a:p>
        </p:txBody>
      </p:sp>
    </p:spTree>
    <p:extLst>
      <p:ext uri="{BB962C8B-B14F-4D97-AF65-F5344CB8AC3E}">
        <p14:creationId xmlns:p14="http://schemas.microsoft.com/office/powerpoint/2010/main" val="3339113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2</a:t>
            </a:fld>
            <a:endParaRPr lang="en-US" dirty="0"/>
          </a:p>
        </p:txBody>
      </p:sp>
    </p:spTree>
    <p:extLst>
      <p:ext uri="{BB962C8B-B14F-4D97-AF65-F5344CB8AC3E}">
        <p14:creationId xmlns:p14="http://schemas.microsoft.com/office/powerpoint/2010/main" val="824725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20</a:t>
            </a:fld>
            <a:endParaRPr lang="en-US" dirty="0"/>
          </a:p>
        </p:txBody>
      </p:sp>
    </p:spTree>
    <p:extLst>
      <p:ext uri="{BB962C8B-B14F-4D97-AF65-F5344CB8AC3E}">
        <p14:creationId xmlns:p14="http://schemas.microsoft.com/office/powerpoint/2010/main" val="40553994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21</a:t>
            </a:fld>
            <a:endParaRPr lang="en-US" dirty="0"/>
          </a:p>
        </p:txBody>
      </p:sp>
    </p:spTree>
    <p:extLst>
      <p:ext uri="{BB962C8B-B14F-4D97-AF65-F5344CB8AC3E}">
        <p14:creationId xmlns:p14="http://schemas.microsoft.com/office/powerpoint/2010/main" val="3276325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22</a:t>
            </a:fld>
            <a:endParaRPr lang="en-US" dirty="0"/>
          </a:p>
        </p:txBody>
      </p:sp>
    </p:spTree>
    <p:extLst>
      <p:ext uri="{BB962C8B-B14F-4D97-AF65-F5344CB8AC3E}">
        <p14:creationId xmlns:p14="http://schemas.microsoft.com/office/powerpoint/2010/main" val="36159685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23</a:t>
            </a:fld>
            <a:endParaRPr lang="en-US" dirty="0"/>
          </a:p>
        </p:txBody>
      </p:sp>
    </p:spTree>
    <p:extLst>
      <p:ext uri="{BB962C8B-B14F-4D97-AF65-F5344CB8AC3E}">
        <p14:creationId xmlns:p14="http://schemas.microsoft.com/office/powerpoint/2010/main" val="1267869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24</a:t>
            </a:fld>
            <a:endParaRPr lang="en-US" dirty="0"/>
          </a:p>
        </p:txBody>
      </p:sp>
    </p:spTree>
    <p:extLst>
      <p:ext uri="{BB962C8B-B14F-4D97-AF65-F5344CB8AC3E}">
        <p14:creationId xmlns:p14="http://schemas.microsoft.com/office/powerpoint/2010/main" val="278611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3</a:t>
            </a:fld>
            <a:endParaRPr lang="en-US" dirty="0"/>
          </a:p>
        </p:txBody>
      </p:sp>
    </p:spTree>
    <p:extLst>
      <p:ext uri="{BB962C8B-B14F-4D97-AF65-F5344CB8AC3E}">
        <p14:creationId xmlns:p14="http://schemas.microsoft.com/office/powerpoint/2010/main" val="203731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4</a:t>
            </a:fld>
            <a:endParaRPr lang="en-US" dirty="0"/>
          </a:p>
        </p:txBody>
      </p:sp>
    </p:spTree>
    <p:extLst>
      <p:ext uri="{BB962C8B-B14F-4D97-AF65-F5344CB8AC3E}">
        <p14:creationId xmlns:p14="http://schemas.microsoft.com/office/powerpoint/2010/main" val="1869186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5</a:t>
            </a:fld>
            <a:endParaRPr lang="en-US" dirty="0"/>
          </a:p>
        </p:txBody>
      </p:sp>
    </p:spTree>
    <p:extLst>
      <p:ext uri="{BB962C8B-B14F-4D97-AF65-F5344CB8AC3E}">
        <p14:creationId xmlns:p14="http://schemas.microsoft.com/office/powerpoint/2010/main" val="1397206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6</a:t>
            </a:fld>
            <a:endParaRPr lang="en-US" dirty="0"/>
          </a:p>
        </p:txBody>
      </p:sp>
    </p:spTree>
    <p:extLst>
      <p:ext uri="{BB962C8B-B14F-4D97-AF65-F5344CB8AC3E}">
        <p14:creationId xmlns:p14="http://schemas.microsoft.com/office/powerpoint/2010/main" val="4175043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7</a:t>
            </a:fld>
            <a:endParaRPr lang="en-US" dirty="0"/>
          </a:p>
        </p:txBody>
      </p:sp>
    </p:spTree>
    <p:extLst>
      <p:ext uri="{BB962C8B-B14F-4D97-AF65-F5344CB8AC3E}">
        <p14:creationId xmlns:p14="http://schemas.microsoft.com/office/powerpoint/2010/main" val="2838340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8</a:t>
            </a:fld>
            <a:endParaRPr lang="en-US" dirty="0"/>
          </a:p>
        </p:txBody>
      </p:sp>
    </p:spTree>
    <p:extLst>
      <p:ext uri="{BB962C8B-B14F-4D97-AF65-F5344CB8AC3E}">
        <p14:creationId xmlns:p14="http://schemas.microsoft.com/office/powerpoint/2010/main" val="684450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6695B-1E04-4BBC-ACC8-79B109E54B7B}" type="slidenum">
              <a:rPr lang="en-US" smtClean="0"/>
              <a:t>9</a:t>
            </a:fld>
            <a:endParaRPr lang="en-US" dirty="0"/>
          </a:p>
        </p:txBody>
      </p:sp>
    </p:spTree>
    <p:extLst>
      <p:ext uri="{BB962C8B-B14F-4D97-AF65-F5344CB8AC3E}">
        <p14:creationId xmlns:p14="http://schemas.microsoft.com/office/powerpoint/2010/main" val="3051780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B6D1-071B-4B3F-8EDE-FD5903236A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BC1DA-8917-446B-AA58-ED56C47117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344854-6DA3-4DF1-84DE-2E459FC956CA}"/>
              </a:ext>
            </a:extLst>
          </p:cNvPr>
          <p:cNvSpPr>
            <a:spLocks noGrp="1"/>
          </p:cNvSpPr>
          <p:nvPr>
            <p:ph type="dt" sz="half" idx="10"/>
          </p:nvPr>
        </p:nvSpPr>
        <p:spPr/>
        <p:txBody>
          <a:bodyPr/>
          <a:lstStyle/>
          <a:p>
            <a:fld id="{B3082F70-3C55-48A6-8F7B-9AF90249FCE8}" type="datetime1">
              <a:rPr lang="en-US" smtClean="0"/>
              <a:t>10/3/2018</a:t>
            </a:fld>
            <a:endParaRPr lang="en-US" dirty="0"/>
          </a:p>
        </p:txBody>
      </p:sp>
      <p:sp>
        <p:nvSpPr>
          <p:cNvPr id="5" name="Footer Placeholder 4">
            <a:extLst>
              <a:ext uri="{FF2B5EF4-FFF2-40B4-BE49-F238E27FC236}">
                <a16:creationId xmlns:a16="http://schemas.microsoft.com/office/drawing/2014/main" id="{AB352169-1DA6-46D1-ABB3-FC3FDF9DBFC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CA282FD-8DC1-4A4D-A226-88D8D8F73C8B}"/>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25034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13F3E-ACC6-4C09-B0B8-CC03A0F119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AFB4B6-BD5E-4920-8AFB-5EBAE97E0C5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03945A-D6F3-41FD-BD9D-6B49D933B2F7}"/>
              </a:ext>
            </a:extLst>
          </p:cNvPr>
          <p:cNvSpPr>
            <a:spLocks noGrp="1"/>
          </p:cNvSpPr>
          <p:nvPr>
            <p:ph type="dt" sz="half" idx="10"/>
          </p:nvPr>
        </p:nvSpPr>
        <p:spPr/>
        <p:txBody>
          <a:bodyPr/>
          <a:lstStyle/>
          <a:p>
            <a:fld id="{C6C1014B-4AD5-4A26-969B-C9C7B8D5FF2B}" type="datetime1">
              <a:rPr lang="en-US" smtClean="0"/>
              <a:t>10/3/2018</a:t>
            </a:fld>
            <a:endParaRPr lang="en-US" dirty="0"/>
          </a:p>
        </p:txBody>
      </p:sp>
      <p:sp>
        <p:nvSpPr>
          <p:cNvPr id="5" name="Footer Placeholder 4">
            <a:extLst>
              <a:ext uri="{FF2B5EF4-FFF2-40B4-BE49-F238E27FC236}">
                <a16:creationId xmlns:a16="http://schemas.microsoft.com/office/drawing/2014/main" id="{160F3AA0-5B9E-4291-B0CA-425CA60D12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93BAAD-22E7-4BFC-95BE-434B3E24B90E}"/>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1062059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E19490-2A90-41F6-8724-D748E09930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83DE4F-C21E-40F2-9954-B22C8DBB4E3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565DD7-88D8-4FFC-BDA9-53E935C9CCD4}"/>
              </a:ext>
            </a:extLst>
          </p:cNvPr>
          <p:cNvSpPr>
            <a:spLocks noGrp="1"/>
          </p:cNvSpPr>
          <p:nvPr>
            <p:ph type="dt" sz="half" idx="10"/>
          </p:nvPr>
        </p:nvSpPr>
        <p:spPr/>
        <p:txBody>
          <a:bodyPr/>
          <a:lstStyle/>
          <a:p>
            <a:fld id="{29018BDE-9259-4C95-A643-E3ED7A943AC1}" type="datetime1">
              <a:rPr lang="en-US" smtClean="0"/>
              <a:t>10/3/2018</a:t>
            </a:fld>
            <a:endParaRPr lang="en-US" dirty="0"/>
          </a:p>
        </p:txBody>
      </p:sp>
      <p:sp>
        <p:nvSpPr>
          <p:cNvPr id="5" name="Footer Placeholder 4">
            <a:extLst>
              <a:ext uri="{FF2B5EF4-FFF2-40B4-BE49-F238E27FC236}">
                <a16:creationId xmlns:a16="http://schemas.microsoft.com/office/drawing/2014/main" id="{480F2F99-12F1-440B-82E5-BE9EF07CB64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C4E07D4-4AB9-4FD7-BA2B-DAFFC585628D}"/>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11111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1EE9F-7ED8-456D-B77B-6B8C418D33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BEC09F-9025-4C1A-B811-639F722EA49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000F01-7B86-44C8-89BC-7B47B78D874C}"/>
              </a:ext>
            </a:extLst>
          </p:cNvPr>
          <p:cNvSpPr>
            <a:spLocks noGrp="1"/>
          </p:cNvSpPr>
          <p:nvPr>
            <p:ph type="dt" sz="half" idx="10"/>
          </p:nvPr>
        </p:nvSpPr>
        <p:spPr/>
        <p:txBody>
          <a:bodyPr/>
          <a:lstStyle/>
          <a:p>
            <a:fld id="{C68AE66D-362E-456C-B257-175CB4AEAEFA}" type="datetime1">
              <a:rPr lang="en-US" smtClean="0"/>
              <a:t>10/3/2018</a:t>
            </a:fld>
            <a:endParaRPr lang="en-US" dirty="0"/>
          </a:p>
        </p:txBody>
      </p:sp>
      <p:sp>
        <p:nvSpPr>
          <p:cNvPr id="5" name="Footer Placeholder 4">
            <a:extLst>
              <a:ext uri="{FF2B5EF4-FFF2-40B4-BE49-F238E27FC236}">
                <a16:creationId xmlns:a16="http://schemas.microsoft.com/office/drawing/2014/main" id="{DD722090-D006-42F9-A423-657CA3E1224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18E07EA-B830-45C1-AF91-346826C81A8C}"/>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2015976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F4052-B3FF-4CC8-AF13-4559E6F55B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C1A6D8-4575-463C-8F7C-5453F43BC2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4D6D3C2-4165-479E-8517-5F439EEF4F05}"/>
              </a:ext>
            </a:extLst>
          </p:cNvPr>
          <p:cNvSpPr>
            <a:spLocks noGrp="1"/>
          </p:cNvSpPr>
          <p:nvPr>
            <p:ph type="dt" sz="half" idx="10"/>
          </p:nvPr>
        </p:nvSpPr>
        <p:spPr/>
        <p:txBody>
          <a:bodyPr/>
          <a:lstStyle/>
          <a:p>
            <a:fld id="{6A270855-6225-4A64-9227-9C2F355730C6}" type="datetime1">
              <a:rPr lang="en-US" smtClean="0"/>
              <a:t>10/3/2018</a:t>
            </a:fld>
            <a:endParaRPr lang="en-US" dirty="0"/>
          </a:p>
        </p:txBody>
      </p:sp>
      <p:sp>
        <p:nvSpPr>
          <p:cNvPr id="5" name="Footer Placeholder 4">
            <a:extLst>
              <a:ext uri="{FF2B5EF4-FFF2-40B4-BE49-F238E27FC236}">
                <a16:creationId xmlns:a16="http://schemas.microsoft.com/office/drawing/2014/main" id="{3F2E77DF-2E91-42EB-9574-50C553BF299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6A724E-FC54-41A2-9CDD-01DB3733358C}"/>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2833021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6DDB8-42CB-4981-B9D7-9D265D9634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10C14D-6C7F-41E7-93D6-CBAABB92CDF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17A953-FFA1-44D2-8E00-A7E8EB09A1B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A0EEDE-1A91-4DB0-9F98-433426301EC7}"/>
              </a:ext>
            </a:extLst>
          </p:cNvPr>
          <p:cNvSpPr>
            <a:spLocks noGrp="1"/>
          </p:cNvSpPr>
          <p:nvPr>
            <p:ph type="dt" sz="half" idx="10"/>
          </p:nvPr>
        </p:nvSpPr>
        <p:spPr/>
        <p:txBody>
          <a:bodyPr/>
          <a:lstStyle/>
          <a:p>
            <a:fld id="{08DF0FD3-0D07-46EE-AD72-A5FCEFEEE612}" type="datetime1">
              <a:rPr lang="en-US" smtClean="0"/>
              <a:t>10/3/2018</a:t>
            </a:fld>
            <a:endParaRPr lang="en-US" dirty="0"/>
          </a:p>
        </p:txBody>
      </p:sp>
      <p:sp>
        <p:nvSpPr>
          <p:cNvPr id="6" name="Footer Placeholder 5">
            <a:extLst>
              <a:ext uri="{FF2B5EF4-FFF2-40B4-BE49-F238E27FC236}">
                <a16:creationId xmlns:a16="http://schemas.microsoft.com/office/drawing/2014/main" id="{9AF5ECA6-8035-4C75-BB59-44D8C9217E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5B3DA1B-A4EC-456E-8D64-37E6B9ED5C0B}"/>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2372370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442C7-542D-4509-8773-123DD3EDCD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E9D02E-4BFB-4C82-96F9-9C21DC9EB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BFC7DF6-2077-49BB-8294-2C4762A125C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119B51-5333-4274-A01B-B0E9A0362E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20F2A-D4B3-40FC-807A-DF66668C50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D83CD7-FAD0-4B97-8973-23E04FC72999}"/>
              </a:ext>
            </a:extLst>
          </p:cNvPr>
          <p:cNvSpPr>
            <a:spLocks noGrp="1"/>
          </p:cNvSpPr>
          <p:nvPr>
            <p:ph type="dt" sz="half" idx="10"/>
          </p:nvPr>
        </p:nvSpPr>
        <p:spPr/>
        <p:txBody>
          <a:bodyPr/>
          <a:lstStyle/>
          <a:p>
            <a:fld id="{D2588562-D8F8-4015-989F-CACD4FE8DBDE}" type="datetime1">
              <a:rPr lang="en-US" smtClean="0"/>
              <a:t>10/3/2018</a:t>
            </a:fld>
            <a:endParaRPr lang="en-US" dirty="0"/>
          </a:p>
        </p:txBody>
      </p:sp>
      <p:sp>
        <p:nvSpPr>
          <p:cNvPr id="8" name="Footer Placeholder 7">
            <a:extLst>
              <a:ext uri="{FF2B5EF4-FFF2-40B4-BE49-F238E27FC236}">
                <a16:creationId xmlns:a16="http://schemas.microsoft.com/office/drawing/2014/main" id="{36F02A79-B249-4139-8EFA-9BA1EB04BC4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7F81A63-B3A1-4F60-91C5-089B13BFE4FD}"/>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308811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A3A85-B6EB-495C-9937-DA114807D8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5DB0F-F31B-4FE5-B160-DCBE6559D242}"/>
              </a:ext>
            </a:extLst>
          </p:cNvPr>
          <p:cNvSpPr>
            <a:spLocks noGrp="1"/>
          </p:cNvSpPr>
          <p:nvPr>
            <p:ph type="dt" sz="half" idx="10"/>
          </p:nvPr>
        </p:nvSpPr>
        <p:spPr/>
        <p:txBody>
          <a:bodyPr/>
          <a:lstStyle/>
          <a:p>
            <a:fld id="{AA587C37-A120-47A4-B74B-1E5595215BBE}" type="datetime1">
              <a:rPr lang="en-US" smtClean="0"/>
              <a:t>10/3/2018</a:t>
            </a:fld>
            <a:endParaRPr lang="en-US" dirty="0"/>
          </a:p>
        </p:txBody>
      </p:sp>
      <p:sp>
        <p:nvSpPr>
          <p:cNvPr id="4" name="Footer Placeholder 3">
            <a:extLst>
              <a:ext uri="{FF2B5EF4-FFF2-40B4-BE49-F238E27FC236}">
                <a16:creationId xmlns:a16="http://schemas.microsoft.com/office/drawing/2014/main" id="{603D92F7-476D-4BD7-B64B-EFFEA4437D9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50E586A-7EBC-4B0D-9F88-C8E874DFDC93}"/>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112731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557420-1CBF-478D-9EF1-8E157BF75F89}"/>
              </a:ext>
            </a:extLst>
          </p:cNvPr>
          <p:cNvSpPr>
            <a:spLocks noGrp="1"/>
          </p:cNvSpPr>
          <p:nvPr>
            <p:ph type="dt" sz="half" idx="10"/>
          </p:nvPr>
        </p:nvSpPr>
        <p:spPr/>
        <p:txBody>
          <a:bodyPr/>
          <a:lstStyle/>
          <a:p>
            <a:fld id="{15082B1A-12BC-4929-BA79-BF6DDEB958F9}" type="datetime1">
              <a:rPr lang="en-US" smtClean="0"/>
              <a:t>10/3/2018</a:t>
            </a:fld>
            <a:endParaRPr lang="en-US" dirty="0"/>
          </a:p>
        </p:txBody>
      </p:sp>
      <p:sp>
        <p:nvSpPr>
          <p:cNvPr id="3" name="Footer Placeholder 2">
            <a:extLst>
              <a:ext uri="{FF2B5EF4-FFF2-40B4-BE49-F238E27FC236}">
                <a16:creationId xmlns:a16="http://schemas.microsoft.com/office/drawing/2014/main" id="{937A8168-A06F-4AB8-BA61-987E3D0DD27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4070004-7F9B-43D0-864B-210093817D9D}"/>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78101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88553-E7AB-4926-89F4-EDF7AA9CF1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C62677-6DE7-449C-9DDC-DD30C80225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F1F2C1-C552-40CF-9B19-B042EDB112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120AD4-16FF-4D51-AFA8-53D0DCD5DC0A}"/>
              </a:ext>
            </a:extLst>
          </p:cNvPr>
          <p:cNvSpPr>
            <a:spLocks noGrp="1"/>
          </p:cNvSpPr>
          <p:nvPr>
            <p:ph type="dt" sz="half" idx="10"/>
          </p:nvPr>
        </p:nvSpPr>
        <p:spPr/>
        <p:txBody>
          <a:bodyPr/>
          <a:lstStyle/>
          <a:p>
            <a:fld id="{913A9FC8-A502-44E1-B84B-35B43682F872}" type="datetime1">
              <a:rPr lang="en-US" smtClean="0"/>
              <a:t>10/3/2018</a:t>
            </a:fld>
            <a:endParaRPr lang="en-US" dirty="0"/>
          </a:p>
        </p:txBody>
      </p:sp>
      <p:sp>
        <p:nvSpPr>
          <p:cNvPr id="6" name="Footer Placeholder 5">
            <a:extLst>
              <a:ext uri="{FF2B5EF4-FFF2-40B4-BE49-F238E27FC236}">
                <a16:creationId xmlns:a16="http://schemas.microsoft.com/office/drawing/2014/main" id="{2E9CFB9D-F302-41FE-9261-634467DA681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3C8B19-8589-462C-B38C-103FB60889C9}"/>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1888576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93EF0-D56E-4EF4-8767-51B5B33B0C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22D7E7-6233-49B8-8B13-F467FD026A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B57BB80-8291-4009-AD2B-0CBF536F04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14AB7F-2D04-4BE6-BFC5-AD2374C272FA}"/>
              </a:ext>
            </a:extLst>
          </p:cNvPr>
          <p:cNvSpPr>
            <a:spLocks noGrp="1"/>
          </p:cNvSpPr>
          <p:nvPr>
            <p:ph type="dt" sz="half" idx="10"/>
          </p:nvPr>
        </p:nvSpPr>
        <p:spPr/>
        <p:txBody>
          <a:bodyPr/>
          <a:lstStyle/>
          <a:p>
            <a:fld id="{66A7BCBF-7995-402D-B19C-FC5445BE28EE}" type="datetime1">
              <a:rPr lang="en-US" smtClean="0"/>
              <a:t>10/3/2018</a:t>
            </a:fld>
            <a:endParaRPr lang="en-US" dirty="0"/>
          </a:p>
        </p:txBody>
      </p:sp>
      <p:sp>
        <p:nvSpPr>
          <p:cNvPr id="6" name="Footer Placeholder 5">
            <a:extLst>
              <a:ext uri="{FF2B5EF4-FFF2-40B4-BE49-F238E27FC236}">
                <a16:creationId xmlns:a16="http://schemas.microsoft.com/office/drawing/2014/main" id="{67DB8FC3-926E-4F17-AA4C-FABE2DF9008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1DC1F72-3564-47F6-97AF-DF442B4F7E7E}"/>
              </a:ext>
            </a:extLst>
          </p:cNvPr>
          <p:cNvSpPr>
            <a:spLocks noGrp="1"/>
          </p:cNvSpPr>
          <p:nvPr>
            <p:ph type="sldNum" sz="quarter" idx="12"/>
          </p:nvPr>
        </p:nvSpPr>
        <p:spPr/>
        <p:txBody>
          <a:bodyPr/>
          <a:lstStyle/>
          <a:p>
            <a:fld id="{C9231ED7-7CCC-4556-8584-CC6D66BEEE46}" type="slidenum">
              <a:rPr lang="en-US" smtClean="0"/>
              <a:t>‹#›</a:t>
            </a:fld>
            <a:endParaRPr lang="en-US" dirty="0"/>
          </a:p>
        </p:txBody>
      </p:sp>
    </p:spTree>
    <p:extLst>
      <p:ext uri="{BB962C8B-B14F-4D97-AF65-F5344CB8AC3E}">
        <p14:creationId xmlns:p14="http://schemas.microsoft.com/office/powerpoint/2010/main" val="1953897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8EAF41-F9CC-41F1-AAC4-E49342770F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8C3EF7-5B76-4C77-BFE3-3E8CBF9343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0EA4B7-9F4A-4712-81B0-D3F4027B32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D15523-9C53-4AF6-8FFD-E55438C003C2}" type="datetime1">
              <a:rPr lang="en-US" smtClean="0"/>
              <a:t>10/3/2018</a:t>
            </a:fld>
            <a:endParaRPr lang="en-US" dirty="0"/>
          </a:p>
        </p:txBody>
      </p:sp>
      <p:sp>
        <p:nvSpPr>
          <p:cNvPr id="5" name="Footer Placeholder 4">
            <a:extLst>
              <a:ext uri="{FF2B5EF4-FFF2-40B4-BE49-F238E27FC236}">
                <a16:creationId xmlns:a16="http://schemas.microsoft.com/office/drawing/2014/main" id="{829C765C-BC14-41BA-8034-8DDA25D9B2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2CF09C7-9CD5-4C87-BA2D-CA388C8C39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31ED7-7CCC-4556-8584-CC6D66BEEE46}" type="slidenum">
              <a:rPr lang="en-US" smtClean="0"/>
              <a:t>‹#›</a:t>
            </a:fld>
            <a:endParaRPr lang="en-US" dirty="0"/>
          </a:p>
        </p:txBody>
      </p:sp>
    </p:spTree>
    <p:extLst>
      <p:ext uri="{BB962C8B-B14F-4D97-AF65-F5344CB8AC3E}">
        <p14:creationId xmlns:p14="http://schemas.microsoft.com/office/powerpoint/2010/main" val="3707626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60F9B-4F7A-4BC5-80A1-D4CD3ADED7B0}"/>
              </a:ext>
            </a:extLst>
          </p:cNvPr>
          <p:cNvSpPr>
            <a:spLocks noGrp="1"/>
          </p:cNvSpPr>
          <p:nvPr>
            <p:ph type="ctrTitle"/>
          </p:nvPr>
        </p:nvSpPr>
        <p:spPr>
          <a:xfrm>
            <a:off x="1524000" y="1214438"/>
            <a:ext cx="9144000" cy="2387600"/>
          </a:xfrm>
        </p:spPr>
        <p:txBody>
          <a:bodyPr>
            <a:normAutofit fontScale="90000"/>
          </a:bodyPr>
          <a:lstStyle/>
          <a:p>
            <a:r>
              <a:rPr lang="en-US" dirty="0"/>
              <a:t>China, Steel Aluminum and Automobiles – Domestic and International Legal Perspectives </a:t>
            </a:r>
          </a:p>
        </p:txBody>
      </p:sp>
      <p:sp>
        <p:nvSpPr>
          <p:cNvPr id="3" name="Subtitle 2">
            <a:extLst>
              <a:ext uri="{FF2B5EF4-FFF2-40B4-BE49-F238E27FC236}">
                <a16:creationId xmlns:a16="http://schemas.microsoft.com/office/drawing/2014/main" id="{2D3DB257-74DF-40D6-BCA9-083A2A748175}"/>
              </a:ext>
            </a:extLst>
          </p:cNvPr>
          <p:cNvSpPr>
            <a:spLocks noGrp="1"/>
          </p:cNvSpPr>
          <p:nvPr>
            <p:ph type="subTitle" idx="1"/>
          </p:nvPr>
        </p:nvSpPr>
        <p:spPr/>
        <p:txBody>
          <a:bodyPr/>
          <a:lstStyle/>
          <a:p>
            <a:pPr algn="l"/>
            <a:endParaRPr lang="en-US" dirty="0"/>
          </a:p>
        </p:txBody>
      </p:sp>
      <p:sp>
        <p:nvSpPr>
          <p:cNvPr id="4" name="Slide Number Placeholder 3">
            <a:extLst>
              <a:ext uri="{FF2B5EF4-FFF2-40B4-BE49-F238E27FC236}">
                <a16:creationId xmlns:a16="http://schemas.microsoft.com/office/drawing/2014/main" id="{55DCCABE-0F56-4C0B-8884-DDD73AA965E4}"/>
              </a:ext>
            </a:extLst>
          </p:cNvPr>
          <p:cNvSpPr>
            <a:spLocks noGrp="1"/>
          </p:cNvSpPr>
          <p:nvPr>
            <p:ph type="sldNum" sz="quarter" idx="12"/>
          </p:nvPr>
        </p:nvSpPr>
        <p:spPr/>
        <p:txBody>
          <a:bodyPr/>
          <a:lstStyle/>
          <a:p>
            <a:fld id="{C9231ED7-7CCC-4556-8584-CC6D66BEEE46}" type="slidenum">
              <a:rPr lang="en-US" smtClean="0"/>
              <a:t>1</a:t>
            </a:fld>
            <a:endParaRPr lang="en-US" dirty="0"/>
          </a:p>
        </p:txBody>
      </p:sp>
    </p:spTree>
    <p:extLst>
      <p:ext uri="{BB962C8B-B14F-4D97-AF65-F5344CB8AC3E}">
        <p14:creationId xmlns:p14="http://schemas.microsoft.com/office/powerpoint/2010/main" val="4244156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0B8B-5D57-435A-9F13-D82720481782}"/>
              </a:ext>
            </a:extLst>
          </p:cNvPr>
          <p:cNvSpPr>
            <a:spLocks noGrp="1"/>
          </p:cNvSpPr>
          <p:nvPr>
            <p:ph type="title"/>
          </p:nvPr>
        </p:nvSpPr>
        <p:spPr/>
        <p:txBody>
          <a:bodyPr/>
          <a:lstStyle/>
          <a:p>
            <a:r>
              <a:rPr lang="en-US" dirty="0"/>
              <a:t>China, Steel, Aluminum and Automobiles</a:t>
            </a:r>
            <a:br>
              <a:rPr lang="en-US" dirty="0"/>
            </a:br>
            <a:endParaRPr lang="en-US" dirty="0"/>
          </a:p>
        </p:txBody>
      </p:sp>
      <p:sp>
        <p:nvSpPr>
          <p:cNvPr id="3" name="Content Placeholder 2">
            <a:extLst>
              <a:ext uri="{FF2B5EF4-FFF2-40B4-BE49-F238E27FC236}">
                <a16:creationId xmlns:a16="http://schemas.microsoft.com/office/drawing/2014/main" id="{CFE299D3-8DD5-426B-A063-15ED55A68D12}"/>
              </a:ext>
            </a:extLst>
          </p:cNvPr>
          <p:cNvSpPr>
            <a:spLocks noGrp="1"/>
          </p:cNvSpPr>
          <p:nvPr>
            <p:ph idx="1"/>
          </p:nvPr>
        </p:nvSpPr>
        <p:spPr/>
        <p:txBody>
          <a:bodyPr/>
          <a:lstStyle/>
          <a:p>
            <a:r>
              <a:rPr lang="en-US" dirty="0"/>
              <a:t>5.  Selection of the retaliatory merchandise </a:t>
            </a:r>
          </a:p>
          <a:p>
            <a:pPr lvl="1"/>
            <a:r>
              <a:rPr lang="en-US" dirty="0"/>
              <a:t>Publication of the List; </a:t>
            </a:r>
          </a:p>
          <a:p>
            <a:pPr lvl="1"/>
            <a:r>
              <a:rPr lang="en-US" dirty="0"/>
              <a:t>Invitation to Comment </a:t>
            </a:r>
          </a:p>
          <a:p>
            <a:pPr lvl="1"/>
            <a:r>
              <a:rPr lang="en-US" dirty="0"/>
              <a:t>Final List </a:t>
            </a:r>
          </a:p>
          <a:p>
            <a:pPr lvl="1"/>
            <a:r>
              <a:rPr lang="en-US" dirty="0"/>
              <a:t>(In this Administration) Request to be excluded.  </a:t>
            </a:r>
          </a:p>
          <a:p>
            <a:pPr lvl="2"/>
            <a:r>
              <a:rPr lang="en-US" dirty="0"/>
              <a:t>Article cannot be found in the United States;</a:t>
            </a:r>
          </a:p>
          <a:p>
            <a:pPr lvl="2"/>
            <a:r>
              <a:rPr lang="en-US" dirty="0"/>
              <a:t>Article cannot be found outside of China;</a:t>
            </a:r>
          </a:p>
          <a:p>
            <a:pPr lvl="2"/>
            <a:r>
              <a:rPr lang="en-US" dirty="0"/>
              <a:t>Imposition of duties would work a substantial hardship on the company</a:t>
            </a:r>
          </a:p>
          <a:p>
            <a:pPr lvl="2"/>
            <a:r>
              <a:rPr lang="en-US" dirty="0"/>
              <a:t>Goods will be finished goods sold directly to consumers, as opposed to input materials. </a:t>
            </a:r>
          </a:p>
          <a:p>
            <a:endParaRPr lang="en-US" dirty="0"/>
          </a:p>
        </p:txBody>
      </p:sp>
      <p:sp>
        <p:nvSpPr>
          <p:cNvPr id="4" name="Slide Number Placeholder 3">
            <a:extLst>
              <a:ext uri="{FF2B5EF4-FFF2-40B4-BE49-F238E27FC236}">
                <a16:creationId xmlns:a16="http://schemas.microsoft.com/office/drawing/2014/main" id="{55AFB3DA-AC50-40E3-9D94-C64C7CAF3B9D}"/>
              </a:ext>
            </a:extLst>
          </p:cNvPr>
          <p:cNvSpPr>
            <a:spLocks noGrp="1"/>
          </p:cNvSpPr>
          <p:nvPr>
            <p:ph type="sldNum" sz="quarter" idx="12"/>
          </p:nvPr>
        </p:nvSpPr>
        <p:spPr/>
        <p:txBody>
          <a:bodyPr/>
          <a:lstStyle/>
          <a:p>
            <a:fld id="{C9231ED7-7CCC-4556-8584-CC6D66BEEE46}" type="slidenum">
              <a:rPr lang="en-US" smtClean="0"/>
              <a:t>10</a:t>
            </a:fld>
            <a:endParaRPr lang="en-US" dirty="0"/>
          </a:p>
        </p:txBody>
      </p:sp>
    </p:spTree>
    <p:extLst>
      <p:ext uri="{BB962C8B-B14F-4D97-AF65-F5344CB8AC3E}">
        <p14:creationId xmlns:p14="http://schemas.microsoft.com/office/powerpoint/2010/main" val="3834142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FA9D-ACA2-4ACF-86DA-985A45130CBA}"/>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7D5CB799-6A71-448B-B942-64EF4F676F0B}"/>
              </a:ext>
            </a:extLst>
          </p:cNvPr>
          <p:cNvSpPr>
            <a:spLocks noGrp="1"/>
          </p:cNvSpPr>
          <p:nvPr>
            <p:ph idx="1"/>
          </p:nvPr>
        </p:nvSpPr>
        <p:spPr/>
        <p:txBody>
          <a:bodyPr/>
          <a:lstStyle/>
          <a:p>
            <a:r>
              <a:rPr lang="en-US" dirty="0"/>
              <a:t>The China Investigation  (August 2017)</a:t>
            </a:r>
          </a:p>
          <a:p>
            <a:r>
              <a:rPr lang="en-US" dirty="0"/>
              <a:t>Allegations: </a:t>
            </a:r>
          </a:p>
          <a:p>
            <a:pPr lvl="1"/>
            <a:r>
              <a:rPr lang="en-US" dirty="0"/>
              <a:t>Administrative regulations that require or pressure US companies to transfer technology; </a:t>
            </a:r>
          </a:p>
          <a:p>
            <a:pPr lvl="1"/>
            <a:r>
              <a:rPr lang="en-US" dirty="0"/>
              <a:t>Rules which deprive US companies of market based terms in licensing agreements; </a:t>
            </a:r>
          </a:p>
          <a:p>
            <a:pPr lvl="1"/>
            <a:r>
              <a:rPr lang="en-US" dirty="0"/>
              <a:t>Targeting of US companies by the Chinese government for investment or acquisition; </a:t>
            </a:r>
          </a:p>
          <a:p>
            <a:pPr lvl="1"/>
            <a:r>
              <a:rPr lang="en-US" dirty="0"/>
              <a:t>Intrusion into US networks designed to steal US intellectual property; </a:t>
            </a:r>
          </a:p>
          <a:p>
            <a:pPr lvl="1"/>
            <a:r>
              <a:rPr lang="en-US" dirty="0"/>
              <a:t>The failure to carry through on earlier promises to curb each of the above. </a:t>
            </a:r>
          </a:p>
          <a:p>
            <a:endParaRPr lang="en-US" dirty="0"/>
          </a:p>
        </p:txBody>
      </p:sp>
      <p:sp>
        <p:nvSpPr>
          <p:cNvPr id="4" name="Slide Number Placeholder 3">
            <a:extLst>
              <a:ext uri="{FF2B5EF4-FFF2-40B4-BE49-F238E27FC236}">
                <a16:creationId xmlns:a16="http://schemas.microsoft.com/office/drawing/2014/main" id="{E4457610-3548-4FED-BAE8-39EB60B64968}"/>
              </a:ext>
            </a:extLst>
          </p:cNvPr>
          <p:cNvSpPr>
            <a:spLocks noGrp="1"/>
          </p:cNvSpPr>
          <p:nvPr>
            <p:ph type="sldNum" sz="quarter" idx="12"/>
          </p:nvPr>
        </p:nvSpPr>
        <p:spPr/>
        <p:txBody>
          <a:bodyPr/>
          <a:lstStyle/>
          <a:p>
            <a:fld id="{C9231ED7-7CCC-4556-8584-CC6D66BEEE46}" type="slidenum">
              <a:rPr lang="en-US" smtClean="0"/>
              <a:t>11</a:t>
            </a:fld>
            <a:endParaRPr lang="en-US" dirty="0"/>
          </a:p>
        </p:txBody>
      </p:sp>
    </p:spTree>
    <p:extLst>
      <p:ext uri="{BB962C8B-B14F-4D97-AF65-F5344CB8AC3E}">
        <p14:creationId xmlns:p14="http://schemas.microsoft.com/office/powerpoint/2010/main" val="162964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8DC47-D03C-4832-AB27-9638C100AE47}"/>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6A28D9EB-8C49-4C08-8E9B-086454993B5E}"/>
              </a:ext>
            </a:extLst>
          </p:cNvPr>
          <p:cNvSpPr>
            <a:spLocks noGrp="1"/>
          </p:cNvSpPr>
          <p:nvPr>
            <p:ph idx="1"/>
          </p:nvPr>
        </p:nvSpPr>
        <p:spPr/>
        <p:txBody>
          <a:bodyPr/>
          <a:lstStyle/>
          <a:p>
            <a:r>
              <a:rPr lang="en-US" dirty="0"/>
              <a:t>USTR’s Findings – March 22, 2018</a:t>
            </a:r>
          </a:p>
          <a:p>
            <a:r>
              <a:rPr lang="en-US" dirty="0"/>
              <a:t>Certain actions by government of China were: </a:t>
            </a:r>
          </a:p>
          <a:p>
            <a:pPr lvl="1"/>
            <a:r>
              <a:rPr lang="en-US" dirty="0"/>
              <a:t>Unreasonable; </a:t>
            </a:r>
          </a:p>
          <a:p>
            <a:pPr lvl="1"/>
            <a:r>
              <a:rPr lang="en-US" dirty="0"/>
              <a:t>Burdensome to US commerce. </a:t>
            </a:r>
          </a:p>
          <a:p>
            <a:pPr marL="457200" lvl="1" indent="0">
              <a:buNone/>
            </a:pPr>
            <a:endParaRPr lang="en-US" dirty="0"/>
          </a:p>
          <a:p>
            <a:r>
              <a:rPr lang="en-US" dirty="0"/>
              <a:t>Valuation of the Unreasonable Conduct: $50 billion </a:t>
            </a:r>
          </a:p>
          <a:p>
            <a:pPr lvl="1"/>
            <a:endParaRPr lang="en-US" dirty="0"/>
          </a:p>
          <a:p>
            <a:pPr marL="457200" lvl="1" indent="0">
              <a:buNone/>
            </a:pPr>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3DEA1B7A-E1A7-45FE-97D3-A2AD806EBC0D}"/>
              </a:ext>
            </a:extLst>
          </p:cNvPr>
          <p:cNvSpPr>
            <a:spLocks noGrp="1"/>
          </p:cNvSpPr>
          <p:nvPr>
            <p:ph type="sldNum" sz="quarter" idx="12"/>
          </p:nvPr>
        </p:nvSpPr>
        <p:spPr/>
        <p:txBody>
          <a:bodyPr/>
          <a:lstStyle/>
          <a:p>
            <a:fld id="{C9231ED7-7CCC-4556-8584-CC6D66BEEE46}" type="slidenum">
              <a:rPr lang="en-US" smtClean="0"/>
              <a:t>12</a:t>
            </a:fld>
            <a:endParaRPr lang="en-US" dirty="0"/>
          </a:p>
        </p:txBody>
      </p:sp>
    </p:spTree>
    <p:extLst>
      <p:ext uri="{BB962C8B-B14F-4D97-AF65-F5344CB8AC3E}">
        <p14:creationId xmlns:p14="http://schemas.microsoft.com/office/powerpoint/2010/main" val="1053640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EC55F-B172-464C-8A82-D7A299B54AE4}"/>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6363396D-BEBF-4900-80A1-F4206CD8778A}"/>
              </a:ext>
            </a:extLst>
          </p:cNvPr>
          <p:cNvSpPr>
            <a:spLocks noGrp="1"/>
          </p:cNvSpPr>
          <p:nvPr>
            <p:ph idx="1"/>
          </p:nvPr>
        </p:nvSpPr>
        <p:spPr/>
        <p:txBody>
          <a:bodyPr/>
          <a:lstStyle/>
          <a:p>
            <a:r>
              <a:rPr lang="en-US" dirty="0"/>
              <a:t>Determining the products against which concessions will be withdrawn</a:t>
            </a:r>
          </a:p>
          <a:p>
            <a:pPr lvl="1"/>
            <a:r>
              <a:rPr lang="en-US" dirty="0"/>
              <a:t>The first list - $16 billion </a:t>
            </a:r>
          </a:p>
          <a:p>
            <a:pPr lvl="1"/>
            <a:r>
              <a:rPr lang="en-US" dirty="0"/>
              <a:t>Right of companies to comment; </a:t>
            </a:r>
          </a:p>
          <a:p>
            <a:pPr lvl="1"/>
            <a:r>
              <a:rPr lang="en-US" dirty="0"/>
              <a:t>Withdrawal of concessions and imposition of duties; </a:t>
            </a:r>
          </a:p>
          <a:p>
            <a:pPr lvl="1"/>
            <a:r>
              <a:rPr lang="en-US" dirty="0"/>
              <a:t>The new idea – Exclusion requests.</a:t>
            </a:r>
          </a:p>
          <a:p>
            <a:pPr lvl="1"/>
            <a:endParaRPr lang="en-US" dirty="0"/>
          </a:p>
          <a:p>
            <a:pPr lvl="1"/>
            <a:r>
              <a:rPr lang="en-US" dirty="0"/>
              <a:t>Chinese government fails to respond – </a:t>
            </a:r>
          </a:p>
          <a:p>
            <a:pPr lvl="1"/>
            <a:r>
              <a:rPr lang="en-US" dirty="0"/>
              <a:t>Publication of the second list - $34 billion </a:t>
            </a:r>
          </a:p>
          <a:p>
            <a:pPr lvl="1"/>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DB1D1963-4DC4-4031-8A8C-DA7E1A939DB6}"/>
              </a:ext>
            </a:extLst>
          </p:cNvPr>
          <p:cNvSpPr>
            <a:spLocks noGrp="1"/>
          </p:cNvSpPr>
          <p:nvPr>
            <p:ph type="sldNum" sz="quarter" idx="12"/>
          </p:nvPr>
        </p:nvSpPr>
        <p:spPr/>
        <p:txBody>
          <a:bodyPr/>
          <a:lstStyle/>
          <a:p>
            <a:fld id="{C9231ED7-7CCC-4556-8584-CC6D66BEEE46}" type="slidenum">
              <a:rPr lang="en-US" smtClean="0"/>
              <a:t>13</a:t>
            </a:fld>
            <a:endParaRPr lang="en-US" dirty="0"/>
          </a:p>
        </p:txBody>
      </p:sp>
    </p:spTree>
    <p:extLst>
      <p:ext uri="{BB962C8B-B14F-4D97-AF65-F5344CB8AC3E}">
        <p14:creationId xmlns:p14="http://schemas.microsoft.com/office/powerpoint/2010/main" val="1431990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7B7AC-69D0-42C5-8F98-DC8FE9BC7482}"/>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03E28204-C820-4CE5-ADC2-666CB2585710}"/>
              </a:ext>
            </a:extLst>
          </p:cNvPr>
          <p:cNvSpPr>
            <a:spLocks noGrp="1"/>
          </p:cNvSpPr>
          <p:nvPr>
            <p:ph idx="1"/>
          </p:nvPr>
        </p:nvSpPr>
        <p:spPr/>
        <p:txBody>
          <a:bodyPr>
            <a:normAutofit fontScale="92500" lnSpcReduction="10000"/>
          </a:bodyPr>
          <a:lstStyle/>
          <a:p>
            <a:r>
              <a:rPr lang="en-US" dirty="0"/>
              <a:t>Findings published – March 22, 2018 – </a:t>
            </a:r>
          </a:p>
          <a:p>
            <a:endParaRPr lang="en-US" dirty="0"/>
          </a:p>
          <a:p>
            <a:r>
              <a:rPr lang="en-US" dirty="0"/>
              <a:t>WTO Proceedings Instituted – March 23, 2018</a:t>
            </a:r>
          </a:p>
          <a:p>
            <a:r>
              <a:rPr lang="en-US" dirty="0"/>
              <a:t>U.S. v China </a:t>
            </a:r>
          </a:p>
          <a:p>
            <a:pPr lvl="1"/>
            <a:r>
              <a:rPr lang="en-US" dirty="0"/>
              <a:t>Regulation that Foreign entities must indemnify Chinese licensee against any and all claims of infringement related to technology use; </a:t>
            </a:r>
          </a:p>
          <a:p>
            <a:pPr lvl="1"/>
            <a:r>
              <a:rPr lang="en-US" dirty="0"/>
              <a:t>Regulation that Chinese licensees own the technology rights upon the conclusion of the technology agreement </a:t>
            </a:r>
          </a:p>
          <a:p>
            <a:pPr lvl="1"/>
            <a:r>
              <a:rPr lang="en-US" dirty="0"/>
              <a:t>Regulation that Chinese joint venturers have the right to use the technology upon the completion of the joint venture</a:t>
            </a:r>
          </a:p>
          <a:p>
            <a:pPr marL="457200" lvl="1" indent="0">
              <a:buNone/>
            </a:pPr>
            <a:endParaRPr lang="en-US" dirty="0"/>
          </a:p>
          <a:p>
            <a:pPr lvl="1"/>
            <a:r>
              <a:rPr lang="en-US" dirty="0"/>
              <a:t>All constitute violations of National Treatment Rule </a:t>
            </a:r>
          </a:p>
          <a:p>
            <a:endParaRPr lang="en-US" dirty="0"/>
          </a:p>
        </p:txBody>
      </p:sp>
      <p:sp>
        <p:nvSpPr>
          <p:cNvPr id="4" name="Slide Number Placeholder 3">
            <a:extLst>
              <a:ext uri="{FF2B5EF4-FFF2-40B4-BE49-F238E27FC236}">
                <a16:creationId xmlns:a16="http://schemas.microsoft.com/office/drawing/2014/main" id="{AD2AAE86-8F85-4C41-AE29-918FE2BB77F6}"/>
              </a:ext>
            </a:extLst>
          </p:cNvPr>
          <p:cNvSpPr>
            <a:spLocks noGrp="1"/>
          </p:cNvSpPr>
          <p:nvPr>
            <p:ph type="sldNum" sz="quarter" idx="12"/>
          </p:nvPr>
        </p:nvSpPr>
        <p:spPr/>
        <p:txBody>
          <a:bodyPr/>
          <a:lstStyle/>
          <a:p>
            <a:fld id="{C9231ED7-7CCC-4556-8584-CC6D66BEEE46}" type="slidenum">
              <a:rPr lang="en-US" smtClean="0"/>
              <a:t>14</a:t>
            </a:fld>
            <a:endParaRPr lang="en-US" dirty="0"/>
          </a:p>
        </p:txBody>
      </p:sp>
    </p:spTree>
    <p:extLst>
      <p:ext uri="{BB962C8B-B14F-4D97-AF65-F5344CB8AC3E}">
        <p14:creationId xmlns:p14="http://schemas.microsoft.com/office/powerpoint/2010/main" val="3525886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ED571-F39E-4B17-B96D-4B80BD68E933}"/>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B935C9E5-3ED7-45B4-8FC0-5194150923E0}"/>
              </a:ext>
            </a:extLst>
          </p:cNvPr>
          <p:cNvSpPr>
            <a:spLocks noGrp="1"/>
          </p:cNvSpPr>
          <p:nvPr>
            <p:ph idx="1"/>
          </p:nvPr>
        </p:nvSpPr>
        <p:spPr/>
        <p:txBody>
          <a:bodyPr/>
          <a:lstStyle/>
          <a:p>
            <a:r>
              <a:rPr lang="en-US" dirty="0"/>
              <a:t>Note that Japan, EU, Taiwan, Ukraine, Saudi Arabia have all joined the litigation in support of the U.S. position. </a:t>
            </a:r>
          </a:p>
          <a:p>
            <a:endParaRPr lang="en-US" dirty="0"/>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4E23718-1174-41F6-BAC4-AA2E070A1821}"/>
              </a:ext>
            </a:extLst>
          </p:cNvPr>
          <p:cNvSpPr>
            <a:spLocks noGrp="1"/>
          </p:cNvSpPr>
          <p:nvPr>
            <p:ph type="sldNum" sz="quarter" idx="12"/>
          </p:nvPr>
        </p:nvSpPr>
        <p:spPr/>
        <p:txBody>
          <a:bodyPr/>
          <a:lstStyle/>
          <a:p>
            <a:fld id="{C9231ED7-7CCC-4556-8584-CC6D66BEEE46}" type="slidenum">
              <a:rPr lang="en-US" smtClean="0"/>
              <a:t>15</a:t>
            </a:fld>
            <a:endParaRPr lang="en-US" dirty="0"/>
          </a:p>
        </p:txBody>
      </p:sp>
    </p:spTree>
    <p:extLst>
      <p:ext uri="{BB962C8B-B14F-4D97-AF65-F5344CB8AC3E}">
        <p14:creationId xmlns:p14="http://schemas.microsoft.com/office/powerpoint/2010/main" val="3596558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78EB1-F641-4D8C-B365-C3554E6914BE}"/>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65543506-ED3B-4AEA-82F7-554DE608E771}"/>
              </a:ext>
            </a:extLst>
          </p:cNvPr>
          <p:cNvSpPr>
            <a:spLocks noGrp="1"/>
          </p:cNvSpPr>
          <p:nvPr>
            <p:ph idx="1"/>
          </p:nvPr>
        </p:nvSpPr>
        <p:spPr/>
        <p:txBody>
          <a:bodyPr>
            <a:normAutofit fontScale="92500"/>
          </a:bodyPr>
          <a:lstStyle/>
          <a:p>
            <a:pPr marL="0" indent="0">
              <a:buNone/>
            </a:pPr>
            <a:r>
              <a:rPr lang="en-US" dirty="0"/>
              <a:t>The China Response: </a:t>
            </a:r>
          </a:p>
          <a:p>
            <a:pPr marL="0" indent="0">
              <a:buNone/>
            </a:pPr>
            <a:r>
              <a:rPr lang="en-US" dirty="0"/>
              <a:t>Withdrawal of concession:  China immediately announced an increase in duties on approximately $50 billion in U.S. exports, targeted mainly at agricultural sector, where President Trump has his strongest constituency. </a:t>
            </a:r>
          </a:p>
          <a:p>
            <a:pPr marL="0" indent="0">
              <a:buNone/>
            </a:pPr>
            <a:r>
              <a:rPr lang="en-US" dirty="0"/>
              <a:t>Parallel Proceedings:  China filed its own complaint  in the WTO alleging: </a:t>
            </a:r>
          </a:p>
          <a:p>
            <a:pPr marL="514350" indent="-514350">
              <a:buAutoNum type="arabicPeriod"/>
            </a:pPr>
            <a:r>
              <a:rPr lang="en-US" dirty="0"/>
              <a:t>Breach of the commitment of Most Favored Nation Treatment; </a:t>
            </a:r>
          </a:p>
          <a:p>
            <a:pPr marL="514350" indent="-514350">
              <a:buAutoNum type="arabicPeriod"/>
            </a:pPr>
            <a:r>
              <a:rPr lang="en-US" dirty="0"/>
              <a:t>Failure to honor the Schedule of Commitments as outlined in GATT 94, Article II. </a:t>
            </a:r>
          </a:p>
          <a:p>
            <a:pPr marL="514350" indent="-514350">
              <a:buAutoNum type="arabicPeriod"/>
            </a:pPr>
            <a:r>
              <a:rPr lang="en-US" dirty="0"/>
              <a:t>Failure to commence Dispute Resolution Proceedings instead of national law proceedings. </a:t>
            </a:r>
          </a:p>
          <a:p>
            <a:endParaRPr lang="en-US" dirty="0"/>
          </a:p>
        </p:txBody>
      </p:sp>
      <p:sp>
        <p:nvSpPr>
          <p:cNvPr id="4" name="Slide Number Placeholder 3">
            <a:extLst>
              <a:ext uri="{FF2B5EF4-FFF2-40B4-BE49-F238E27FC236}">
                <a16:creationId xmlns:a16="http://schemas.microsoft.com/office/drawing/2014/main" id="{86D7E194-C535-438D-BE02-E9205DCD2D43}"/>
              </a:ext>
            </a:extLst>
          </p:cNvPr>
          <p:cNvSpPr>
            <a:spLocks noGrp="1"/>
          </p:cNvSpPr>
          <p:nvPr>
            <p:ph type="sldNum" sz="quarter" idx="12"/>
          </p:nvPr>
        </p:nvSpPr>
        <p:spPr/>
        <p:txBody>
          <a:bodyPr/>
          <a:lstStyle/>
          <a:p>
            <a:fld id="{C9231ED7-7CCC-4556-8584-CC6D66BEEE46}" type="slidenum">
              <a:rPr lang="en-US" smtClean="0"/>
              <a:t>16</a:t>
            </a:fld>
            <a:endParaRPr lang="en-US" dirty="0"/>
          </a:p>
        </p:txBody>
      </p:sp>
    </p:spTree>
    <p:extLst>
      <p:ext uri="{BB962C8B-B14F-4D97-AF65-F5344CB8AC3E}">
        <p14:creationId xmlns:p14="http://schemas.microsoft.com/office/powerpoint/2010/main" val="768676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936A1-821A-487B-A37B-0C3E5C022C66}"/>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A44B0F03-0A84-473D-B25B-2DF8BE23730C}"/>
              </a:ext>
            </a:extLst>
          </p:cNvPr>
          <p:cNvSpPr>
            <a:spLocks noGrp="1"/>
          </p:cNvSpPr>
          <p:nvPr>
            <p:ph idx="1"/>
          </p:nvPr>
        </p:nvSpPr>
        <p:spPr/>
        <p:txBody>
          <a:bodyPr/>
          <a:lstStyle/>
          <a:p>
            <a:r>
              <a:rPr lang="en-US" dirty="0"/>
              <a:t>U.S. Reply to the Chinese duty assessment. </a:t>
            </a:r>
          </a:p>
          <a:p>
            <a:pPr marL="0" indent="0">
              <a:buNone/>
            </a:pPr>
            <a:endParaRPr lang="en-US" dirty="0"/>
          </a:p>
          <a:p>
            <a:pPr marL="457200" lvl="1" indent="0">
              <a:buNone/>
            </a:pPr>
            <a:r>
              <a:rPr lang="en-US" dirty="0"/>
              <a:t>Announced a second round of assessments on $250 billion of imported Chinese goods, at 10% effective immediately, and this rate will increase to 25% as of January 1, 2019</a:t>
            </a:r>
          </a:p>
        </p:txBody>
      </p:sp>
      <p:sp>
        <p:nvSpPr>
          <p:cNvPr id="4" name="Slide Number Placeholder 3">
            <a:extLst>
              <a:ext uri="{FF2B5EF4-FFF2-40B4-BE49-F238E27FC236}">
                <a16:creationId xmlns:a16="http://schemas.microsoft.com/office/drawing/2014/main" id="{CBF78C34-B551-47A0-8A5B-1EE8A37350CC}"/>
              </a:ext>
            </a:extLst>
          </p:cNvPr>
          <p:cNvSpPr>
            <a:spLocks noGrp="1"/>
          </p:cNvSpPr>
          <p:nvPr>
            <p:ph type="sldNum" sz="quarter" idx="12"/>
          </p:nvPr>
        </p:nvSpPr>
        <p:spPr/>
        <p:txBody>
          <a:bodyPr/>
          <a:lstStyle/>
          <a:p>
            <a:fld id="{C9231ED7-7CCC-4556-8584-CC6D66BEEE46}" type="slidenum">
              <a:rPr lang="en-US" smtClean="0"/>
              <a:t>17</a:t>
            </a:fld>
            <a:endParaRPr lang="en-US" dirty="0"/>
          </a:p>
        </p:txBody>
      </p:sp>
    </p:spTree>
    <p:extLst>
      <p:ext uri="{BB962C8B-B14F-4D97-AF65-F5344CB8AC3E}">
        <p14:creationId xmlns:p14="http://schemas.microsoft.com/office/powerpoint/2010/main" val="661314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84D3A-3B33-4774-A76F-94945DF1EE44}"/>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66B9AAD7-0A76-49D0-8526-AAB87B7F10D1}"/>
              </a:ext>
            </a:extLst>
          </p:cNvPr>
          <p:cNvSpPr>
            <a:spLocks noGrp="1"/>
          </p:cNvSpPr>
          <p:nvPr>
            <p:ph idx="1"/>
          </p:nvPr>
        </p:nvSpPr>
        <p:spPr/>
        <p:txBody>
          <a:bodyPr/>
          <a:lstStyle/>
          <a:p>
            <a:r>
              <a:rPr lang="en-US" dirty="0"/>
              <a:t> WTO Proceedings, In Summary: </a:t>
            </a:r>
          </a:p>
          <a:p>
            <a:pPr lvl="1"/>
            <a:r>
              <a:rPr lang="en-US" dirty="0"/>
              <a:t>U.S. v. China </a:t>
            </a:r>
          </a:p>
          <a:p>
            <a:pPr lvl="2"/>
            <a:r>
              <a:rPr lang="en-US" dirty="0"/>
              <a:t>Nullification or Impairment of Rights Under Trade Agreements; </a:t>
            </a:r>
          </a:p>
          <a:p>
            <a:pPr lvl="2"/>
            <a:r>
              <a:rPr lang="en-US" dirty="0"/>
              <a:t>Violation of the provisions of the TRIPS Agreement; </a:t>
            </a:r>
          </a:p>
          <a:p>
            <a:pPr lvl="2"/>
            <a:endParaRPr lang="en-US" dirty="0"/>
          </a:p>
          <a:p>
            <a:pPr lvl="1"/>
            <a:r>
              <a:rPr lang="en-US" dirty="0"/>
              <a:t>China v. U.S. </a:t>
            </a:r>
          </a:p>
          <a:p>
            <a:pPr lvl="2"/>
            <a:r>
              <a:rPr lang="en-US" dirty="0"/>
              <a:t>Failure to Grant MFN treatment to China </a:t>
            </a:r>
          </a:p>
          <a:p>
            <a:pPr lvl="2"/>
            <a:r>
              <a:rPr lang="en-US" dirty="0"/>
              <a:t>Failure to recognize the schedule of concessions in reductions in rates of duty </a:t>
            </a:r>
          </a:p>
          <a:p>
            <a:pPr lvl="2"/>
            <a:r>
              <a:rPr lang="en-US" dirty="0"/>
              <a:t>Failure to follow the Dispute Resolutions of the WTO. </a:t>
            </a:r>
          </a:p>
        </p:txBody>
      </p:sp>
      <p:sp>
        <p:nvSpPr>
          <p:cNvPr id="4" name="Slide Number Placeholder 3">
            <a:extLst>
              <a:ext uri="{FF2B5EF4-FFF2-40B4-BE49-F238E27FC236}">
                <a16:creationId xmlns:a16="http://schemas.microsoft.com/office/drawing/2014/main" id="{BEC69D48-B369-4017-9AA0-7253C9DD9811}"/>
              </a:ext>
            </a:extLst>
          </p:cNvPr>
          <p:cNvSpPr>
            <a:spLocks noGrp="1"/>
          </p:cNvSpPr>
          <p:nvPr>
            <p:ph type="sldNum" sz="quarter" idx="12"/>
          </p:nvPr>
        </p:nvSpPr>
        <p:spPr/>
        <p:txBody>
          <a:bodyPr/>
          <a:lstStyle/>
          <a:p>
            <a:fld id="{C9231ED7-7CCC-4556-8584-CC6D66BEEE46}" type="slidenum">
              <a:rPr lang="en-US" smtClean="0"/>
              <a:t>18</a:t>
            </a:fld>
            <a:endParaRPr lang="en-US" dirty="0"/>
          </a:p>
        </p:txBody>
      </p:sp>
    </p:spTree>
    <p:extLst>
      <p:ext uri="{BB962C8B-B14F-4D97-AF65-F5344CB8AC3E}">
        <p14:creationId xmlns:p14="http://schemas.microsoft.com/office/powerpoint/2010/main" val="1493350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E64B5-66FB-487F-A01D-526AE172C9B3}"/>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8380E0E6-B593-4B10-8DFF-43486805B33D}"/>
              </a:ext>
            </a:extLst>
          </p:cNvPr>
          <p:cNvSpPr>
            <a:spLocks noGrp="1"/>
          </p:cNvSpPr>
          <p:nvPr>
            <p:ph idx="1"/>
          </p:nvPr>
        </p:nvSpPr>
        <p:spPr/>
        <p:txBody>
          <a:bodyPr>
            <a:normAutofit fontScale="92500"/>
          </a:bodyPr>
          <a:lstStyle/>
          <a:p>
            <a:pPr marL="0" indent="0" algn="ctr">
              <a:buNone/>
            </a:pPr>
            <a:r>
              <a:rPr lang="en-US" dirty="0"/>
              <a:t>Section 232 – Trade Expansion Act of 1963 </a:t>
            </a:r>
          </a:p>
          <a:p>
            <a:pPr algn="ctr"/>
            <a:r>
              <a:rPr lang="en-US" dirty="0"/>
              <a:t>Automobiles, Steel and Aluminum </a:t>
            </a:r>
          </a:p>
          <a:p>
            <a:r>
              <a:rPr lang="en-US" dirty="0"/>
              <a:t>The WTO perspective:  </a:t>
            </a:r>
          </a:p>
          <a:p>
            <a:pPr lvl="1"/>
            <a:r>
              <a:rPr lang="en-US" dirty="0"/>
              <a:t>Article XXI - The Security Exception: </a:t>
            </a:r>
          </a:p>
          <a:p>
            <a:pPr lvl="1"/>
            <a:r>
              <a:rPr lang="en-US" dirty="0"/>
              <a:t>“Nothing in this agreement shall be construed … to prevent a country from taking any action which it considers necessary to the protection of its essential security interests… taken in a time of war or emergency in international relations.”  </a:t>
            </a:r>
          </a:p>
          <a:p>
            <a:pPr lvl="1"/>
            <a:r>
              <a:rPr lang="en-US" dirty="0"/>
              <a:t>Article XXIII – The Safeguard Rule</a:t>
            </a:r>
          </a:p>
          <a:p>
            <a:pPr lvl="1"/>
            <a:r>
              <a:rPr lang="en-US" dirty="0"/>
              <a:t>Whenever an article is being imported into the United States in such increased quantities so as to cause serious injury or threat thereof to an industry of a Member State, aggrieved Member State may withdraw that concession. </a:t>
            </a:r>
          </a:p>
          <a:p>
            <a:endParaRPr lang="en-US" dirty="0"/>
          </a:p>
          <a:p>
            <a:endParaRPr lang="en-US" dirty="0"/>
          </a:p>
        </p:txBody>
      </p:sp>
      <p:sp>
        <p:nvSpPr>
          <p:cNvPr id="4" name="Slide Number Placeholder 3">
            <a:extLst>
              <a:ext uri="{FF2B5EF4-FFF2-40B4-BE49-F238E27FC236}">
                <a16:creationId xmlns:a16="http://schemas.microsoft.com/office/drawing/2014/main" id="{1EFAFDCD-126D-4A72-9C8E-1CB0BE1EDE3A}"/>
              </a:ext>
            </a:extLst>
          </p:cNvPr>
          <p:cNvSpPr>
            <a:spLocks noGrp="1"/>
          </p:cNvSpPr>
          <p:nvPr>
            <p:ph type="sldNum" sz="quarter" idx="12"/>
          </p:nvPr>
        </p:nvSpPr>
        <p:spPr/>
        <p:txBody>
          <a:bodyPr/>
          <a:lstStyle/>
          <a:p>
            <a:fld id="{C9231ED7-7CCC-4556-8584-CC6D66BEEE46}" type="slidenum">
              <a:rPr lang="en-US" smtClean="0"/>
              <a:t>19</a:t>
            </a:fld>
            <a:endParaRPr lang="en-US" dirty="0"/>
          </a:p>
        </p:txBody>
      </p:sp>
    </p:spTree>
    <p:extLst>
      <p:ext uri="{BB962C8B-B14F-4D97-AF65-F5344CB8AC3E}">
        <p14:creationId xmlns:p14="http://schemas.microsoft.com/office/powerpoint/2010/main" val="289723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74CF3-92D2-4706-9234-0AE2C239108D}"/>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0ECAABEF-BC77-48D3-9419-99756F29385A}"/>
              </a:ext>
            </a:extLst>
          </p:cNvPr>
          <p:cNvSpPr>
            <a:spLocks noGrp="1"/>
          </p:cNvSpPr>
          <p:nvPr>
            <p:ph idx="1"/>
          </p:nvPr>
        </p:nvSpPr>
        <p:spPr/>
        <p:txBody>
          <a:bodyPr/>
          <a:lstStyle/>
          <a:p>
            <a:endParaRPr lang="en-US" dirty="0"/>
          </a:p>
          <a:p>
            <a:endParaRPr lang="en-US" dirty="0"/>
          </a:p>
          <a:p>
            <a:r>
              <a:rPr lang="en-US" dirty="0"/>
              <a:t>China – Domestic and International Legal Perspectives </a:t>
            </a:r>
          </a:p>
          <a:p>
            <a:pPr lvl="1"/>
            <a:r>
              <a:rPr lang="en-US" dirty="0"/>
              <a:t>Section 301 – Trade Act of 1974</a:t>
            </a:r>
          </a:p>
          <a:p>
            <a:r>
              <a:rPr lang="en-US" dirty="0"/>
              <a:t>Automobiles, steel and aluminum</a:t>
            </a:r>
          </a:p>
          <a:p>
            <a:pPr lvl="1"/>
            <a:r>
              <a:rPr lang="en-US" dirty="0"/>
              <a:t>Section 232 Trade Expansion Act of 1963</a:t>
            </a:r>
          </a:p>
          <a:p>
            <a:endParaRPr lang="en-US" dirty="0"/>
          </a:p>
        </p:txBody>
      </p:sp>
      <p:sp>
        <p:nvSpPr>
          <p:cNvPr id="4" name="Slide Number Placeholder 3">
            <a:extLst>
              <a:ext uri="{FF2B5EF4-FFF2-40B4-BE49-F238E27FC236}">
                <a16:creationId xmlns:a16="http://schemas.microsoft.com/office/drawing/2014/main" id="{38792A63-AFD4-4AA0-8939-456E0E8F6DFC}"/>
              </a:ext>
            </a:extLst>
          </p:cNvPr>
          <p:cNvSpPr>
            <a:spLocks noGrp="1"/>
          </p:cNvSpPr>
          <p:nvPr>
            <p:ph type="sldNum" sz="quarter" idx="12"/>
          </p:nvPr>
        </p:nvSpPr>
        <p:spPr/>
        <p:txBody>
          <a:bodyPr/>
          <a:lstStyle/>
          <a:p>
            <a:fld id="{C9231ED7-7CCC-4556-8584-CC6D66BEEE46}" type="slidenum">
              <a:rPr lang="en-US" smtClean="0"/>
              <a:t>2</a:t>
            </a:fld>
            <a:endParaRPr lang="en-US" dirty="0"/>
          </a:p>
        </p:txBody>
      </p:sp>
    </p:spTree>
    <p:extLst>
      <p:ext uri="{BB962C8B-B14F-4D97-AF65-F5344CB8AC3E}">
        <p14:creationId xmlns:p14="http://schemas.microsoft.com/office/powerpoint/2010/main" val="2295813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40A1F-DEE0-4A50-B094-CBDD0262A904}"/>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58692D1C-6DB4-4FB1-BE63-18614A2177D4}"/>
              </a:ext>
            </a:extLst>
          </p:cNvPr>
          <p:cNvSpPr>
            <a:spLocks noGrp="1"/>
          </p:cNvSpPr>
          <p:nvPr>
            <p:ph idx="1"/>
          </p:nvPr>
        </p:nvSpPr>
        <p:spPr/>
        <p:txBody>
          <a:bodyPr>
            <a:normAutofit lnSpcReduction="10000"/>
          </a:bodyPr>
          <a:lstStyle/>
          <a:p>
            <a:r>
              <a:rPr lang="en-US" dirty="0"/>
              <a:t>The U.S. Legal Principles - Section 232 Trade Expansion Act of 1963 (19 USC Sec. 1862)</a:t>
            </a:r>
          </a:p>
          <a:p>
            <a:r>
              <a:rPr lang="en-US" dirty="0"/>
              <a:t>“If merchandise is being imported into the United States in such increased quantities and under such circumstances as to impair the national security, [then the President may act to address the impairment.]”</a:t>
            </a:r>
          </a:p>
          <a:p>
            <a:endParaRPr lang="en-US" dirty="0"/>
          </a:p>
          <a:p>
            <a:r>
              <a:rPr lang="en-US" dirty="0"/>
              <a:t>U.S. investigated imports aluminum and steel and found that the levels of imports increased in such quantities as to reduce plant capacity for both steel and aluminum to unacceptable levels and the President acted. </a:t>
            </a:r>
          </a:p>
          <a:p>
            <a:endParaRPr lang="en-US" dirty="0"/>
          </a:p>
          <a:p>
            <a:endParaRPr lang="en-US" dirty="0"/>
          </a:p>
        </p:txBody>
      </p:sp>
      <p:sp>
        <p:nvSpPr>
          <p:cNvPr id="4" name="Slide Number Placeholder 3">
            <a:extLst>
              <a:ext uri="{FF2B5EF4-FFF2-40B4-BE49-F238E27FC236}">
                <a16:creationId xmlns:a16="http://schemas.microsoft.com/office/drawing/2014/main" id="{17404370-896A-4F61-86B9-EB4EA9D11D71}"/>
              </a:ext>
            </a:extLst>
          </p:cNvPr>
          <p:cNvSpPr>
            <a:spLocks noGrp="1"/>
          </p:cNvSpPr>
          <p:nvPr>
            <p:ph type="sldNum" sz="quarter" idx="12"/>
          </p:nvPr>
        </p:nvSpPr>
        <p:spPr/>
        <p:txBody>
          <a:bodyPr/>
          <a:lstStyle/>
          <a:p>
            <a:fld id="{C9231ED7-7CCC-4556-8584-CC6D66BEEE46}" type="slidenum">
              <a:rPr lang="en-US" smtClean="0"/>
              <a:t>20</a:t>
            </a:fld>
            <a:endParaRPr lang="en-US" dirty="0"/>
          </a:p>
        </p:txBody>
      </p:sp>
    </p:spTree>
    <p:extLst>
      <p:ext uri="{BB962C8B-B14F-4D97-AF65-F5344CB8AC3E}">
        <p14:creationId xmlns:p14="http://schemas.microsoft.com/office/powerpoint/2010/main" val="1287905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B7483-F2E4-4A65-B4DD-B86DB68DF93C}"/>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40DB095A-76EF-44C5-95DB-A2AD98D326BA}"/>
              </a:ext>
            </a:extLst>
          </p:cNvPr>
          <p:cNvSpPr>
            <a:spLocks noGrp="1"/>
          </p:cNvSpPr>
          <p:nvPr>
            <p:ph idx="1"/>
          </p:nvPr>
        </p:nvSpPr>
        <p:spPr/>
        <p:txBody>
          <a:bodyPr/>
          <a:lstStyle/>
          <a:p>
            <a:r>
              <a:rPr lang="en-US" dirty="0"/>
              <a:t>Question </a:t>
            </a:r>
          </a:p>
          <a:p>
            <a:pPr lvl="1"/>
            <a:r>
              <a:rPr lang="en-US" dirty="0"/>
              <a:t>If both Article XXI (Safeguards Provision) and Article XXIII (Security Exception) might have allowed the U.S. to impose duties, why did not the U.S. proceed under the Safeguards Provision, rather than the Security Exception? </a:t>
            </a:r>
          </a:p>
        </p:txBody>
      </p:sp>
      <p:sp>
        <p:nvSpPr>
          <p:cNvPr id="4" name="Slide Number Placeholder 3">
            <a:extLst>
              <a:ext uri="{FF2B5EF4-FFF2-40B4-BE49-F238E27FC236}">
                <a16:creationId xmlns:a16="http://schemas.microsoft.com/office/drawing/2014/main" id="{1F947248-DB64-4474-A2A5-4223DCD1AF42}"/>
              </a:ext>
            </a:extLst>
          </p:cNvPr>
          <p:cNvSpPr>
            <a:spLocks noGrp="1"/>
          </p:cNvSpPr>
          <p:nvPr>
            <p:ph type="sldNum" sz="quarter" idx="12"/>
          </p:nvPr>
        </p:nvSpPr>
        <p:spPr/>
        <p:txBody>
          <a:bodyPr/>
          <a:lstStyle/>
          <a:p>
            <a:fld id="{C9231ED7-7CCC-4556-8584-CC6D66BEEE46}" type="slidenum">
              <a:rPr lang="en-US" smtClean="0"/>
              <a:t>21</a:t>
            </a:fld>
            <a:endParaRPr lang="en-US" dirty="0"/>
          </a:p>
        </p:txBody>
      </p:sp>
    </p:spTree>
    <p:extLst>
      <p:ext uri="{BB962C8B-B14F-4D97-AF65-F5344CB8AC3E}">
        <p14:creationId xmlns:p14="http://schemas.microsoft.com/office/powerpoint/2010/main" val="857270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8297-A19F-481A-A9D3-8C7BB5A704BA}"/>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63B7EC63-DFA3-4C2D-950B-2BD2CC895FF2}"/>
              </a:ext>
            </a:extLst>
          </p:cNvPr>
          <p:cNvSpPr>
            <a:spLocks noGrp="1"/>
          </p:cNvSpPr>
          <p:nvPr>
            <p:ph idx="1"/>
          </p:nvPr>
        </p:nvSpPr>
        <p:spPr/>
        <p:txBody>
          <a:bodyPr/>
          <a:lstStyle/>
          <a:p>
            <a:r>
              <a:rPr lang="en-US" dirty="0"/>
              <a:t>President imposed duties on imports of aluminum and steel; then provided for exclusions from the assessments for countries that agreed to quota restrictions – a new 232 approach. </a:t>
            </a:r>
          </a:p>
          <a:p>
            <a:r>
              <a:rPr lang="en-US" dirty="0"/>
              <a:t>WTO Proceedings </a:t>
            </a:r>
          </a:p>
          <a:p>
            <a:pPr lvl="1"/>
            <a:r>
              <a:rPr lang="en-US" dirty="0"/>
              <a:t>China filed complaint with WTO alleging that </a:t>
            </a:r>
          </a:p>
          <a:p>
            <a:pPr lvl="2"/>
            <a:r>
              <a:rPr lang="en-US" dirty="0"/>
              <a:t>Imposition of duties was inconsistent with and failed to meet the tests required by the Safeguards rules, largely ignoring the statutory scheme under which the complaint action in the United states was begun and the security exception. </a:t>
            </a:r>
          </a:p>
          <a:p>
            <a:pPr lvl="2"/>
            <a:r>
              <a:rPr lang="en-US" dirty="0"/>
              <a:t>India, Russia, Thailand, Hong Kong and the E.U. have joined </a:t>
            </a:r>
          </a:p>
        </p:txBody>
      </p:sp>
      <p:sp>
        <p:nvSpPr>
          <p:cNvPr id="4" name="Slide Number Placeholder 3">
            <a:extLst>
              <a:ext uri="{FF2B5EF4-FFF2-40B4-BE49-F238E27FC236}">
                <a16:creationId xmlns:a16="http://schemas.microsoft.com/office/drawing/2014/main" id="{58C36176-D4A2-4346-8BF7-2274B5AE0524}"/>
              </a:ext>
            </a:extLst>
          </p:cNvPr>
          <p:cNvSpPr>
            <a:spLocks noGrp="1"/>
          </p:cNvSpPr>
          <p:nvPr>
            <p:ph type="sldNum" sz="quarter" idx="12"/>
          </p:nvPr>
        </p:nvSpPr>
        <p:spPr/>
        <p:txBody>
          <a:bodyPr/>
          <a:lstStyle/>
          <a:p>
            <a:fld id="{C9231ED7-7CCC-4556-8584-CC6D66BEEE46}" type="slidenum">
              <a:rPr lang="en-US" smtClean="0"/>
              <a:t>22</a:t>
            </a:fld>
            <a:endParaRPr lang="en-US" dirty="0"/>
          </a:p>
        </p:txBody>
      </p:sp>
    </p:spTree>
    <p:extLst>
      <p:ext uri="{BB962C8B-B14F-4D97-AF65-F5344CB8AC3E}">
        <p14:creationId xmlns:p14="http://schemas.microsoft.com/office/powerpoint/2010/main" val="3101708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37E7B-0109-43E2-B49C-2BD4DCE118D2}"/>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3ED92D4A-D54D-4903-B40D-65E0F37D9BB8}"/>
              </a:ext>
            </a:extLst>
          </p:cNvPr>
          <p:cNvSpPr>
            <a:spLocks noGrp="1"/>
          </p:cNvSpPr>
          <p:nvPr>
            <p:ph idx="1"/>
          </p:nvPr>
        </p:nvSpPr>
        <p:spPr/>
        <p:txBody>
          <a:bodyPr/>
          <a:lstStyle/>
          <a:p>
            <a:r>
              <a:rPr lang="en-US" dirty="0"/>
              <a:t>Automobiles and automotive parts. </a:t>
            </a:r>
          </a:p>
          <a:p>
            <a:pPr lvl="1"/>
            <a:r>
              <a:rPr lang="en-US" dirty="0"/>
              <a:t>No decision yet. </a:t>
            </a:r>
          </a:p>
          <a:p>
            <a:pPr lvl="1"/>
            <a:r>
              <a:rPr lang="en-US" dirty="0"/>
              <a:t>White House has said that it expects a Finding by the November elections (November 6, 2018). </a:t>
            </a:r>
          </a:p>
          <a:p>
            <a:pPr lvl="1"/>
            <a:r>
              <a:rPr lang="en-US" dirty="0"/>
              <a:t>Will the Commerce Department cross swords with the White House? </a:t>
            </a:r>
          </a:p>
          <a:p>
            <a:pPr lvl="1"/>
            <a:r>
              <a:rPr lang="en-US" dirty="0"/>
              <a:t>If an affirmative finding of threat to security is found, will the President create exceptions? </a:t>
            </a:r>
          </a:p>
          <a:p>
            <a:pPr lvl="1"/>
            <a:r>
              <a:rPr lang="en-US" dirty="0"/>
              <a:t> President proposes a 25% tariff – which would be disastrous.  </a:t>
            </a:r>
          </a:p>
          <a:p>
            <a:pPr lvl="1"/>
            <a:endParaRPr lang="en-US" dirty="0"/>
          </a:p>
          <a:p>
            <a:pPr lvl="1"/>
            <a:r>
              <a:rPr lang="en-US" dirty="0"/>
              <a:t>STAY TUNED.  </a:t>
            </a:r>
          </a:p>
        </p:txBody>
      </p:sp>
      <p:sp>
        <p:nvSpPr>
          <p:cNvPr id="4" name="Slide Number Placeholder 3">
            <a:extLst>
              <a:ext uri="{FF2B5EF4-FFF2-40B4-BE49-F238E27FC236}">
                <a16:creationId xmlns:a16="http://schemas.microsoft.com/office/drawing/2014/main" id="{09F0E8D3-EBBC-4F23-A02E-9CE957DEF3D1}"/>
              </a:ext>
            </a:extLst>
          </p:cNvPr>
          <p:cNvSpPr>
            <a:spLocks noGrp="1"/>
          </p:cNvSpPr>
          <p:nvPr>
            <p:ph type="sldNum" sz="quarter" idx="12"/>
          </p:nvPr>
        </p:nvSpPr>
        <p:spPr/>
        <p:txBody>
          <a:bodyPr/>
          <a:lstStyle/>
          <a:p>
            <a:fld id="{C9231ED7-7CCC-4556-8584-CC6D66BEEE46}" type="slidenum">
              <a:rPr lang="en-US" smtClean="0"/>
              <a:t>23</a:t>
            </a:fld>
            <a:endParaRPr lang="en-US" dirty="0"/>
          </a:p>
        </p:txBody>
      </p:sp>
    </p:spTree>
    <p:extLst>
      <p:ext uri="{BB962C8B-B14F-4D97-AF65-F5344CB8AC3E}">
        <p14:creationId xmlns:p14="http://schemas.microsoft.com/office/powerpoint/2010/main" val="184620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B3DB-4965-42B5-AA16-236FF3CEF1A8}"/>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281AE4FC-A614-4ACA-BB9A-02018CB04A13}"/>
              </a:ext>
            </a:extLst>
          </p:cNvPr>
          <p:cNvSpPr>
            <a:spLocks noGrp="1"/>
          </p:cNvSpPr>
          <p:nvPr>
            <p:ph idx="1"/>
          </p:nvPr>
        </p:nvSpPr>
        <p:spPr/>
        <p:txBody>
          <a:bodyPr/>
          <a:lstStyle/>
          <a:p>
            <a:endParaRPr lang="en-US" dirty="0"/>
          </a:p>
          <a:p>
            <a:endParaRPr lang="en-US" dirty="0"/>
          </a:p>
          <a:p>
            <a:pPr algn="ctr"/>
            <a:r>
              <a:rPr lang="en-US" dirty="0"/>
              <a:t>THANK YOU </a:t>
            </a:r>
          </a:p>
          <a:p>
            <a:pPr algn="ctr"/>
            <a:r>
              <a:rPr lang="en-US" dirty="0"/>
              <a:t>John P. Donohue </a:t>
            </a:r>
          </a:p>
          <a:p>
            <a:pPr algn="ctr"/>
            <a:r>
              <a:rPr lang="en-US" dirty="0"/>
              <a:t>Daniel K. Astin </a:t>
            </a:r>
          </a:p>
          <a:p>
            <a:pPr algn="ctr"/>
            <a:r>
              <a:rPr lang="en-US" dirty="0"/>
              <a:t>CIARDI CIARDI &amp; ASTIN </a:t>
            </a:r>
          </a:p>
          <a:p>
            <a:pPr algn="ctr"/>
            <a:r>
              <a:rPr lang="en-US" dirty="0"/>
              <a:t>Philadelphia, Wilmington </a:t>
            </a:r>
          </a:p>
          <a:p>
            <a:pPr algn="ctr"/>
            <a:r>
              <a:rPr lang="en-US" dirty="0"/>
              <a:t>USA </a:t>
            </a:r>
          </a:p>
        </p:txBody>
      </p:sp>
      <p:sp>
        <p:nvSpPr>
          <p:cNvPr id="4" name="Slide Number Placeholder 3">
            <a:extLst>
              <a:ext uri="{FF2B5EF4-FFF2-40B4-BE49-F238E27FC236}">
                <a16:creationId xmlns:a16="http://schemas.microsoft.com/office/drawing/2014/main" id="{26539069-21CC-4A78-9AF0-C8F6D8A6D68B}"/>
              </a:ext>
            </a:extLst>
          </p:cNvPr>
          <p:cNvSpPr>
            <a:spLocks noGrp="1"/>
          </p:cNvSpPr>
          <p:nvPr>
            <p:ph type="sldNum" sz="quarter" idx="12"/>
          </p:nvPr>
        </p:nvSpPr>
        <p:spPr/>
        <p:txBody>
          <a:bodyPr/>
          <a:lstStyle/>
          <a:p>
            <a:fld id="{C9231ED7-7CCC-4556-8584-CC6D66BEEE46}" type="slidenum">
              <a:rPr lang="en-US" smtClean="0"/>
              <a:t>24</a:t>
            </a:fld>
            <a:endParaRPr lang="en-US" dirty="0"/>
          </a:p>
        </p:txBody>
      </p:sp>
    </p:spTree>
    <p:extLst>
      <p:ext uri="{BB962C8B-B14F-4D97-AF65-F5344CB8AC3E}">
        <p14:creationId xmlns:p14="http://schemas.microsoft.com/office/powerpoint/2010/main" val="3395838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8A781-EE30-4EC3-B29F-0140E669792C}"/>
              </a:ext>
            </a:extLst>
          </p:cNvPr>
          <p:cNvSpPr>
            <a:spLocks noGrp="1"/>
          </p:cNvSpPr>
          <p:nvPr>
            <p:ph type="title"/>
          </p:nvPr>
        </p:nvSpPr>
        <p:spPr>
          <a:xfrm>
            <a:off x="787400" y="339725"/>
            <a:ext cx="10515600" cy="1325563"/>
          </a:xfrm>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34E38DC6-C566-4B84-9DDF-7BCB6B29C625}"/>
              </a:ext>
            </a:extLst>
          </p:cNvPr>
          <p:cNvSpPr>
            <a:spLocks noGrp="1"/>
          </p:cNvSpPr>
          <p:nvPr>
            <p:ph idx="1"/>
          </p:nvPr>
        </p:nvSpPr>
        <p:spPr/>
        <p:txBody>
          <a:bodyPr/>
          <a:lstStyle/>
          <a:p>
            <a:r>
              <a:rPr lang="en-US" dirty="0"/>
              <a:t>International Legal Principles of the WTO </a:t>
            </a:r>
          </a:p>
          <a:p>
            <a:r>
              <a:rPr lang="en-US" dirty="0"/>
              <a:t>National Treatment – No special treatment for the goods of the national citizen over the goods of the foreign citizen. </a:t>
            </a:r>
          </a:p>
          <a:p>
            <a:r>
              <a:rPr lang="en-US" dirty="0"/>
              <a:t>Most Favored Nation Treatment – Treatment accorded by one WTO Member State to another WTO Member State shall be accorded unconditionally and immediately to all WTO Member States. </a:t>
            </a:r>
          </a:p>
          <a:p>
            <a:r>
              <a:rPr lang="en-US" dirty="0"/>
              <a:t>Nullification or Impairment </a:t>
            </a:r>
          </a:p>
          <a:p>
            <a:pPr lvl="1"/>
            <a:r>
              <a:rPr lang="en-US" dirty="0"/>
              <a:t>When a Member State nullifies impairs rights granted under the Agreement, the offended State may seek Dispute Resolution. </a:t>
            </a:r>
          </a:p>
        </p:txBody>
      </p:sp>
      <p:sp>
        <p:nvSpPr>
          <p:cNvPr id="4" name="Slide Number Placeholder 3">
            <a:extLst>
              <a:ext uri="{FF2B5EF4-FFF2-40B4-BE49-F238E27FC236}">
                <a16:creationId xmlns:a16="http://schemas.microsoft.com/office/drawing/2014/main" id="{D692F5B2-09B9-48C9-BAE5-EF41939B8903}"/>
              </a:ext>
            </a:extLst>
          </p:cNvPr>
          <p:cNvSpPr>
            <a:spLocks noGrp="1"/>
          </p:cNvSpPr>
          <p:nvPr>
            <p:ph type="sldNum" sz="quarter" idx="12"/>
          </p:nvPr>
        </p:nvSpPr>
        <p:spPr/>
        <p:txBody>
          <a:bodyPr/>
          <a:lstStyle/>
          <a:p>
            <a:fld id="{C9231ED7-7CCC-4556-8584-CC6D66BEEE46}" type="slidenum">
              <a:rPr lang="en-US" smtClean="0"/>
              <a:t>3</a:t>
            </a:fld>
            <a:endParaRPr lang="en-US" dirty="0"/>
          </a:p>
        </p:txBody>
      </p:sp>
    </p:spTree>
    <p:extLst>
      <p:ext uri="{BB962C8B-B14F-4D97-AF65-F5344CB8AC3E}">
        <p14:creationId xmlns:p14="http://schemas.microsoft.com/office/powerpoint/2010/main" val="117832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AD3BF-F502-4B63-AFC7-3BC19D7DFA0F}"/>
              </a:ext>
            </a:extLst>
          </p:cNvPr>
          <p:cNvSpPr>
            <a:spLocks noGrp="1"/>
          </p:cNvSpPr>
          <p:nvPr>
            <p:ph type="title"/>
          </p:nvPr>
        </p:nvSpPr>
        <p:spPr>
          <a:xfrm>
            <a:off x="838200" y="327025"/>
            <a:ext cx="10515600" cy="1325563"/>
          </a:xfrm>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24BC2F44-3CB9-4141-9AE2-1C05BFFAD15F}"/>
              </a:ext>
            </a:extLst>
          </p:cNvPr>
          <p:cNvSpPr>
            <a:spLocks noGrp="1"/>
          </p:cNvSpPr>
          <p:nvPr>
            <p:ph idx="1"/>
          </p:nvPr>
        </p:nvSpPr>
        <p:spPr/>
        <p:txBody>
          <a:bodyPr/>
          <a:lstStyle/>
          <a:p>
            <a:r>
              <a:rPr lang="en-US" dirty="0"/>
              <a:t>Remedy  available for Nullification or Impairment – </a:t>
            </a:r>
          </a:p>
          <a:p>
            <a:pPr lvl="1"/>
            <a:r>
              <a:rPr lang="en-US" dirty="0"/>
              <a:t>Withdrawal of substantially equivalent concession; </a:t>
            </a:r>
          </a:p>
          <a:p>
            <a:pPr lvl="1"/>
            <a:r>
              <a:rPr lang="en-US" dirty="0"/>
              <a:t>If Impairing Party refuses to accept the withdrawal of the substantially equivalent concession, the Impairing Party may withdraw from the Agreement.  </a:t>
            </a:r>
          </a:p>
          <a:p>
            <a:pPr lvl="1"/>
            <a:endParaRPr lang="en-US" dirty="0"/>
          </a:p>
        </p:txBody>
      </p:sp>
      <p:sp>
        <p:nvSpPr>
          <p:cNvPr id="4" name="Slide Number Placeholder 3">
            <a:extLst>
              <a:ext uri="{FF2B5EF4-FFF2-40B4-BE49-F238E27FC236}">
                <a16:creationId xmlns:a16="http://schemas.microsoft.com/office/drawing/2014/main" id="{9FF60096-9F19-46A3-8296-4070BAD8676D}"/>
              </a:ext>
            </a:extLst>
          </p:cNvPr>
          <p:cNvSpPr>
            <a:spLocks noGrp="1"/>
          </p:cNvSpPr>
          <p:nvPr>
            <p:ph type="sldNum" sz="quarter" idx="12"/>
          </p:nvPr>
        </p:nvSpPr>
        <p:spPr/>
        <p:txBody>
          <a:bodyPr/>
          <a:lstStyle/>
          <a:p>
            <a:fld id="{C9231ED7-7CCC-4556-8584-CC6D66BEEE46}" type="slidenum">
              <a:rPr lang="en-US" smtClean="0"/>
              <a:t>4</a:t>
            </a:fld>
            <a:endParaRPr lang="en-US" dirty="0"/>
          </a:p>
        </p:txBody>
      </p:sp>
    </p:spTree>
    <p:extLst>
      <p:ext uri="{BB962C8B-B14F-4D97-AF65-F5344CB8AC3E}">
        <p14:creationId xmlns:p14="http://schemas.microsoft.com/office/powerpoint/2010/main" val="29152408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C317A-7275-426B-93EF-8D095B9AC44A}"/>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B8D8B0C1-E478-4C89-890D-92498D748536}"/>
              </a:ext>
            </a:extLst>
          </p:cNvPr>
          <p:cNvSpPr>
            <a:spLocks noGrp="1"/>
          </p:cNvSpPr>
          <p:nvPr>
            <p:ph idx="1"/>
          </p:nvPr>
        </p:nvSpPr>
        <p:spPr/>
        <p:txBody>
          <a:bodyPr/>
          <a:lstStyle/>
          <a:p>
            <a:r>
              <a:rPr lang="en-US" dirty="0"/>
              <a:t>Section 301 Trade Act of 1974. – The China Dispute </a:t>
            </a:r>
          </a:p>
          <a:p>
            <a:pPr lvl="1"/>
            <a:r>
              <a:rPr lang="en-US" dirty="0"/>
              <a:t>If the USTR determines that rights of the United States are being denied by any foreign country; </a:t>
            </a:r>
          </a:p>
          <a:p>
            <a:pPr lvl="1"/>
            <a:r>
              <a:rPr lang="en-US" dirty="0"/>
              <a:t>Or if any acts, policies or practices of any foreign country </a:t>
            </a:r>
          </a:p>
          <a:p>
            <a:pPr lvl="2"/>
            <a:r>
              <a:rPr lang="en-US" dirty="0"/>
              <a:t>Violate or are inconsistent with rights granted to the U.S. under Trade Agreements;</a:t>
            </a:r>
          </a:p>
          <a:p>
            <a:pPr lvl="2"/>
            <a:r>
              <a:rPr lang="en-US" dirty="0"/>
              <a:t>Are unjustifiable and burden or restrict U.S commerce; or </a:t>
            </a:r>
          </a:p>
          <a:p>
            <a:pPr lvl="2"/>
            <a:r>
              <a:rPr lang="en-US" dirty="0"/>
              <a:t>Are unreasonable or discriminatory and have the effect of a burden on U.S. Commerce. </a:t>
            </a:r>
          </a:p>
          <a:p>
            <a:pPr lvl="1"/>
            <a:r>
              <a:rPr lang="en-US" dirty="0"/>
              <a:t>USTR shall act, on his own, or subject to the direction of the President </a:t>
            </a:r>
          </a:p>
          <a:p>
            <a:pPr lvl="2"/>
            <a:endParaRPr lang="en-US" dirty="0"/>
          </a:p>
        </p:txBody>
      </p:sp>
      <p:sp>
        <p:nvSpPr>
          <p:cNvPr id="4" name="Slide Number Placeholder 3">
            <a:extLst>
              <a:ext uri="{FF2B5EF4-FFF2-40B4-BE49-F238E27FC236}">
                <a16:creationId xmlns:a16="http://schemas.microsoft.com/office/drawing/2014/main" id="{96ED6263-B39B-4341-A2B4-63FD83878956}"/>
              </a:ext>
            </a:extLst>
          </p:cNvPr>
          <p:cNvSpPr>
            <a:spLocks noGrp="1"/>
          </p:cNvSpPr>
          <p:nvPr>
            <p:ph type="sldNum" sz="quarter" idx="12"/>
          </p:nvPr>
        </p:nvSpPr>
        <p:spPr/>
        <p:txBody>
          <a:bodyPr/>
          <a:lstStyle/>
          <a:p>
            <a:fld id="{C9231ED7-7CCC-4556-8584-CC6D66BEEE46}" type="slidenum">
              <a:rPr lang="en-US" smtClean="0"/>
              <a:t>5</a:t>
            </a:fld>
            <a:endParaRPr lang="en-US" dirty="0"/>
          </a:p>
        </p:txBody>
      </p:sp>
    </p:spTree>
    <p:extLst>
      <p:ext uri="{BB962C8B-B14F-4D97-AF65-F5344CB8AC3E}">
        <p14:creationId xmlns:p14="http://schemas.microsoft.com/office/powerpoint/2010/main" val="1256543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F969A-E821-4CF9-8D11-42E7C8B3EBAD}"/>
              </a:ext>
            </a:extLst>
          </p:cNvPr>
          <p:cNvSpPr>
            <a:spLocks noGrp="1"/>
          </p:cNvSpPr>
          <p:nvPr>
            <p:ph type="title"/>
          </p:nvPr>
        </p:nvSpPr>
        <p:spPr>
          <a:xfrm>
            <a:off x="977900" y="320675"/>
            <a:ext cx="10515600" cy="1325563"/>
          </a:xfrm>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B44E157E-D209-4B6D-81C9-286D096C9A73}"/>
              </a:ext>
            </a:extLst>
          </p:cNvPr>
          <p:cNvSpPr>
            <a:spLocks noGrp="1"/>
          </p:cNvSpPr>
          <p:nvPr>
            <p:ph idx="1"/>
          </p:nvPr>
        </p:nvSpPr>
        <p:spPr/>
        <p:txBody>
          <a:bodyPr/>
          <a:lstStyle/>
          <a:p>
            <a:r>
              <a:rPr lang="en-US" dirty="0"/>
              <a:t>When the USTR Need Not Act </a:t>
            </a:r>
          </a:p>
          <a:p>
            <a:pPr lvl="1"/>
            <a:r>
              <a:rPr lang="en-US" dirty="0"/>
              <a:t>If WTO has assumed jurisdiction over the actions; </a:t>
            </a:r>
          </a:p>
          <a:p>
            <a:pPr lvl="1"/>
            <a:r>
              <a:rPr lang="en-US" dirty="0"/>
              <a:t>If the targeted country has taken steps to eliminate the policies; </a:t>
            </a:r>
          </a:p>
          <a:p>
            <a:pPr lvl="1"/>
            <a:r>
              <a:rPr lang="en-US" dirty="0"/>
              <a:t>If the acts are unreasonable, but not in violation of trade agreement rights </a:t>
            </a:r>
          </a:p>
        </p:txBody>
      </p:sp>
      <p:sp>
        <p:nvSpPr>
          <p:cNvPr id="4" name="Slide Number Placeholder 3">
            <a:extLst>
              <a:ext uri="{FF2B5EF4-FFF2-40B4-BE49-F238E27FC236}">
                <a16:creationId xmlns:a16="http://schemas.microsoft.com/office/drawing/2014/main" id="{F05320AD-ED15-461B-A61D-F6403BA16301}"/>
              </a:ext>
            </a:extLst>
          </p:cNvPr>
          <p:cNvSpPr>
            <a:spLocks noGrp="1"/>
          </p:cNvSpPr>
          <p:nvPr>
            <p:ph type="sldNum" sz="quarter" idx="12"/>
          </p:nvPr>
        </p:nvSpPr>
        <p:spPr/>
        <p:txBody>
          <a:bodyPr/>
          <a:lstStyle/>
          <a:p>
            <a:fld id="{C9231ED7-7CCC-4556-8584-CC6D66BEEE46}" type="slidenum">
              <a:rPr lang="en-US" smtClean="0"/>
              <a:t>6</a:t>
            </a:fld>
            <a:endParaRPr lang="en-US" dirty="0"/>
          </a:p>
        </p:txBody>
      </p:sp>
    </p:spTree>
    <p:extLst>
      <p:ext uri="{BB962C8B-B14F-4D97-AF65-F5344CB8AC3E}">
        <p14:creationId xmlns:p14="http://schemas.microsoft.com/office/powerpoint/2010/main" val="3373042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63FF-C7A0-4A31-9120-AE47319A3421}"/>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0D344723-1209-400D-870A-F995BD8F445A}"/>
              </a:ext>
            </a:extLst>
          </p:cNvPr>
          <p:cNvSpPr>
            <a:spLocks noGrp="1"/>
          </p:cNvSpPr>
          <p:nvPr>
            <p:ph idx="1"/>
          </p:nvPr>
        </p:nvSpPr>
        <p:spPr/>
        <p:txBody>
          <a:bodyPr/>
          <a:lstStyle/>
          <a:p>
            <a:r>
              <a:rPr lang="en-US" dirty="0"/>
              <a:t>Remedies in the event of acts tantamount to a violation of trade agreement rights:</a:t>
            </a:r>
          </a:p>
          <a:p>
            <a:pPr lvl="1"/>
            <a:r>
              <a:rPr lang="en-US" dirty="0"/>
              <a:t>Suspend trade agreement rights afforded the offending nation; </a:t>
            </a:r>
          </a:p>
          <a:p>
            <a:pPr lvl="1"/>
            <a:r>
              <a:rPr lang="en-US" dirty="0"/>
              <a:t>Impose duties or other restrictions on imported goods from that nation; </a:t>
            </a:r>
          </a:p>
          <a:p>
            <a:pPr lvl="1"/>
            <a:r>
              <a:rPr lang="en-US" dirty="0"/>
              <a:t>Deny duty-free treatment if the country qualifies for such treatment as a member of a trade agreement; </a:t>
            </a:r>
          </a:p>
          <a:p>
            <a:pPr lvl="1"/>
            <a:r>
              <a:rPr lang="en-US" dirty="0"/>
              <a:t>Enter into binding agreements to end the offending practices; </a:t>
            </a:r>
          </a:p>
          <a:p>
            <a:pPr lvl="1"/>
            <a:r>
              <a:rPr lang="en-US" dirty="0"/>
              <a:t>Impose Service Sector restrictions.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5C114CCE-954B-453E-8D29-FE3AB2A43F14}"/>
              </a:ext>
            </a:extLst>
          </p:cNvPr>
          <p:cNvSpPr>
            <a:spLocks noGrp="1"/>
          </p:cNvSpPr>
          <p:nvPr>
            <p:ph type="sldNum" sz="quarter" idx="12"/>
          </p:nvPr>
        </p:nvSpPr>
        <p:spPr/>
        <p:txBody>
          <a:bodyPr/>
          <a:lstStyle/>
          <a:p>
            <a:fld id="{C9231ED7-7CCC-4556-8584-CC6D66BEEE46}" type="slidenum">
              <a:rPr lang="en-US" smtClean="0"/>
              <a:t>7</a:t>
            </a:fld>
            <a:endParaRPr lang="en-US" dirty="0"/>
          </a:p>
        </p:txBody>
      </p:sp>
    </p:spTree>
    <p:extLst>
      <p:ext uri="{BB962C8B-B14F-4D97-AF65-F5344CB8AC3E}">
        <p14:creationId xmlns:p14="http://schemas.microsoft.com/office/powerpoint/2010/main" val="3703267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4A28B-E4B3-4E0F-8558-74DB97CD93EB}"/>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0457E00E-82BC-4F6A-8BD2-EA74D376E3C8}"/>
              </a:ext>
            </a:extLst>
          </p:cNvPr>
          <p:cNvSpPr>
            <a:spLocks noGrp="1"/>
          </p:cNvSpPr>
          <p:nvPr>
            <p:ph idx="1"/>
          </p:nvPr>
        </p:nvSpPr>
        <p:spPr/>
        <p:txBody>
          <a:bodyPr/>
          <a:lstStyle/>
          <a:p>
            <a:r>
              <a:rPr lang="en-US" dirty="0"/>
              <a:t>“Unreasonable” acts, under section 301, include, by statute: “acts which deny adequate and effective protection of intellectual property rights even if that country might be in compliance with TRIPS agreement” </a:t>
            </a:r>
          </a:p>
          <a:p>
            <a:r>
              <a:rPr lang="en-US" dirty="0"/>
              <a:t>“Unjustifiable” acts include “acts which deny right of establishment or the protection of intellectual property rights.” </a:t>
            </a:r>
          </a:p>
          <a:p>
            <a:endParaRPr lang="en-US" dirty="0"/>
          </a:p>
        </p:txBody>
      </p:sp>
      <p:sp>
        <p:nvSpPr>
          <p:cNvPr id="4" name="Slide Number Placeholder 3">
            <a:extLst>
              <a:ext uri="{FF2B5EF4-FFF2-40B4-BE49-F238E27FC236}">
                <a16:creationId xmlns:a16="http://schemas.microsoft.com/office/drawing/2014/main" id="{17C53B72-F14B-48FE-BD4E-D015D46411D9}"/>
              </a:ext>
            </a:extLst>
          </p:cNvPr>
          <p:cNvSpPr>
            <a:spLocks noGrp="1"/>
          </p:cNvSpPr>
          <p:nvPr>
            <p:ph type="sldNum" sz="quarter" idx="12"/>
          </p:nvPr>
        </p:nvSpPr>
        <p:spPr/>
        <p:txBody>
          <a:bodyPr/>
          <a:lstStyle/>
          <a:p>
            <a:fld id="{C9231ED7-7CCC-4556-8584-CC6D66BEEE46}" type="slidenum">
              <a:rPr lang="en-US" smtClean="0"/>
              <a:t>8</a:t>
            </a:fld>
            <a:endParaRPr lang="en-US" dirty="0"/>
          </a:p>
        </p:txBody>
      </p:sp>
    </p:spTree>
    <p:extLst>
      <p:ext uri="{BB962C8B-B14F-4D97-AF65-F5344CB8AC3E}">
        <p14:creationId xmlns:p14="http://schemas.microsoft.com/office/powerpoint/2010/main" val="3168256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0D5D7-73B9-458D-A63A-FA76DB7032CF}"/>
              </a:ext>
            </a:extLst>
          </p:cNvPr>
          <p:cNvSpPr>
            <a:spLocks noGrp="1"/>
          </p:cNvSpPr>
          <p:nvPr>
            <p:ph type="title"/>
          </p:nvPr>
        </p:nvSpPr>
        <p:spPr/>
        <p:txBody>
          <a:bodyPr/>
          <a:lstStyle/>
          <a:p>
            <a:r>
              <a:rPr lang="en-US" dirty="0"/>
              <a:t>China, Steel, Aluminum and Automobiles</a:t>
            </a:r>
          </a:p>
        </p:txBody>
      </p:sp>
      <p:sp>
        <p:nvSpPr>
          <p:cNvPr id="3" name="Content Placeholder 2">
            <a:extLst>
              <a:ext uri="{FF2B5EF4-FFF2-40B4-BE49-F238E27FC236}">
                <a16:creationId xmlns:a16="http://schemas.microsoft.com/office/drawing/2014/main" id="{314A6304-39F6-4151-830E-67C4DB2EB1FE}"/>
              </a:ext>
            </a:extLst>
          </p:cNvPr>
          <p:cNvSpPr>
            <a:spLocks noGrp="1"/>
          </p:cNvSpPr>
          <p:nvPr>
            <p:ph idx="1"/>
          </p:nvPr>
        </p:nvSpPr>
        <p:spPr/>
        <p:txBody>
          <a:bodyPr>
            <a:normAutofit/>
          </a:bodyPr>
          <a:lstStyle/>
          <a:p>
            <a:r>
              <a:rPr lang="en-US" dirty="0"/>
              <a:t>The 301 Process; </a:t>
            </a:r>
          </a:p>
          <a:p>
            <a:r>
              <a:rPr lang="en-US" dirty="0"/>
              <a:t>1.  Investigation </a:t>
            </a:r>
          </a:p>
          <a:p>
            <a:pPr lvl="1"/>
            <a:r>
              <a:rPr lang="en-US" dirty="0"/>
              <a:t>Who may request</a:t>
            </a:r>
          </a:p>
          <a:p>
            <a:r>
              <a:rPr lang="en-US" dirty="0"/>
              <a:t>2.  Refusal to Act </a:t>
            </a:r>
          </a:p>
          <a:p>
            <a:r>
              <a:rPr lang="en-US" dirty="0"/>
              <a:t>3.  Determination following the Investigation </a:t>
            </a:r>
          </a:p>
          <a:p>
            <a:r>
              <a:rPr lang="en-US" dirty="0"/>
              <a:t>4. Valuation of the Impairment</a:t>
            </a:r>
          </a:p>
          <a:p>
            <a:pPr marL="0" indent="0">
              <a:buNone/>
            </a:pPr>
            <a:r>
              <a:rPr lang="en-US" dirty="0"/>
              <a:t> </a:t>
            </a:r>
          </a:p>
        </p:txBody>
      </p:sp>
      <p:sp>
        <p:nvSpPr>
          <p:cNvPr id="4" name="Slide Number Placeholder 3">
            <a:extLst>
              <a:ext uri="{FF2B5EF4-FFF2-40B4-BE49-F238E27FC236}">
                <a16:creationId xmlns:a16="http://schemas.microsoft.com/office/drawing/2014/main" id="{5458EB1F-161B-44A0-B0CB-450396C8F6C0}"/>
              </a:ext>
            </a:extLst>
          </p:cNvPr>
          <p:cNvSpPr>
            <a:spLocks noGrp="1"/>
          </p:cNvSpPr>
          <p:nvPr>
            <p:ph type="sldNum" sz="quarter" idx="12"/>
          </p:nvPr>
        </p:nvSpPr>
        <p:spPr/>
        <p:txBody>
          <a:bodyPr/>
          <a:lstStyle/>
          <a:p>
            <a:fld id="{C9231ED7-7CCC-4556-8584-CC6D66BEEE46}" type="slidenum">
              <a:rPr lang="en-US" smtClean="0"/>
              <a:t>9</a:t>
            </a:fld>
            <a:endParaRPr lang="en-US" dirty="0"/>
          </a:p>
        </p:txBody>
      </p:sp>
    </p:spTree>
    <p:extLst>
      <p:ext uri="{BB962C8B-B14F-4D97-AF65-F5344CB8AC3E}">
        <p14:creationId xmlns:p14="http://schemas.microsoft.com/office/powerpoint/2010/main" val="2464237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883</TotalTime>
  <Words>1645</Words>
  <Application>Microsoft Office PowerPoint</Application>
  <PresentationFormat>Widescreen</PresentationFormat>
  <Paragraphs>208</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China, Steel Aluminum and Automobiles – Domestic and International Legal Perspectives </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 </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lpstr>China, Steel, Aluminum and Automobiles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China, Steel Aluminum and Automobiles – Domestic and International Legal Perspectives</dc:title>
  <dc:creator>John Donohue</dc:creator>
  <cp:lastModifiedBy>John Donohue</cp:lastModifiedBy>
  <cp:revision>28</cp:revision>
  <cp:lastPrinted>2018-10-03T14:35:35Z</cp:lastPrinted>
  <dcterms:created xsi:type="dcterms:W3CDTF">2018-10-02T01:04:13Z</dcterms:created>
  <dcterms:modified xsi:type="dcterms:W3CDTF">2018-10-03T21:26:42Z</dcterms:modified>
</cp:coreProperties>
</file>