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61" r:id="rId4"/>
    <p:sldId id="264" r:id="rId5"/>
    <p:sldId id="265" r:id="rId6"/>
    <p:sldId id="269" r:id="rId7"/>
    <p:sldId id="270" r:id="rId8"/>
    <p:sldId id="271" r:id="rId9"/>
    <p:sldId id="272" r:id="rId10"/>
    <p:sldId id="273" r:id="rId11"/>
    <p:sldId id="274" r:id="rId12"/>
    <p:sldId id="275" r:id="rId13"/>
    <p:sldId id="276" r:id="rId14"/>
    <p:sldId id="258" r:id="rId15"/>
    <p:sldId id="259" r:id="rId16"/>
    <p:sldId id="260" r:id="rId17"/>
    <p:sldId id="262" r:id="rId18"/>
    <p:sldId id="263" r:id="rId19"/>
    <p:sldId id="266" r:id="rId20"/>
    <p:sldId id="267" r:id="rId21"/>
    <p:sldId id="268" r:id="rId22"/>
    <p:sldId id="277" r:id="rId23"/>
    <p:sldId id="278" r:id="rId24"/>
    <p:sldId id="279" r:id="rId25"/>
    <p:sldId id="280" r:id="rId26"/>
    <p:sldId id="282" r:id="rId27"/>
    <p:sldId id="284" r:id="rId28"/>
    <p:sldId id="281" r:id="rId29"/>
    <p:sldId id="283"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B0A3D9-3B70-492D-BBFC-0DF935B39D6D}" type="datetimeFigureOut">
              <a:rPr lang="en-US" smtClean="0"/>
              <a:t>6/8/2018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EB3F0B-D374-41C6-837A-B12E527ABAF4}" type="slidenum">
              <a:rPr lang="en-US" smtClean="0"/>
              <a:t>‹#›</a:t>
            </a:fld>
            <a:endParaRPr lang="en-US"/>
          </a:p>
        </p:txBody>
      </p:sp>
    </p:spTree>
    <p:extLst>
      <p:ext uri="{BB962C8B-B14F-4D97-AF65-F5344CB8AC3E}">
        <p14:creationId xmlns:p14="http://schemas.microsoft.com/office/powerpoint/2010/main" val="1568536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3A9EC-A5EA-4F44-B938-FA53D8A9BCA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BEFF57-9FB5-465B-B0B0-A2CF367562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ECA79B-B675-4D1D-AD7E-FF3C8297B3CE}"/>
              </a:ext>
            </a:extLst>
          </p:cNvPr>
          <p:cNvSpPr>
            <a:spLocks noGrp="1"/>
          </p:cNvSpPr>
          <p:nvPr>
            <p:ph type="dt" sz="half" idx="10"/>
          </p:nvPr>
        </p:nvSpPr>
        <p:spPr/>
        <p:txBody>
          <a:bodyPr/>
          <a:lstStyle/>
          <a:p>
            <a:fld id="{F66408D5-2F89-4801-9579-5BEF84E6F995}" type="datetime1">
              <a:rPr lang="en-US" smtClean="0"/>
              <a:t>6/8/2018</a:t>
            </a:fld>
            <a:endParaRPr lang="en-US" dirty="0"/>
          </a:p>
        </p:txBody>
      </p:sp>
      <p:sp>
        <p:nvSpPr>
          <p:cNvPr id="5" name="Footer Placeholder 4">
            <a:extLst>
              <a:ext uri="{FF2B5EF4-FFF2-40B4-BE49-F238E27FC236}">
                <a16:creationId xmlns:a16="http://schemas.microsoft.com/office/drawing/2014/main" id="{A58C771D-BEA4-44D5-BC73-E8AB7D75A6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459B9A-19AF-4C07-BD79-2697EA02E8F5}"/>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162140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E70B5-56D1-4B68-86A3-7B9ABD7015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7C0C7A8-3710-4664-8BD3-A07C5B87F6E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0325D4-5857-47AC-97A9-0295C4269C9A}"/>
              </a:ext>
            </a:extLst>
          </p:cNvPr>
          <p:cNvSpPr>
            <a:spLocks noGrp="1"/>
          </p:cNvSpPr>
          <p:nvPr>
            <p:ph type="dt" sz="half" idx="10"/>
          </p:nvPr>
        </p:nvSpPr>
        <p:spPr/>
        <p:txBody>
          <a:bodyPr/>
          <a:lstStyle/>
          <a:p>
            <a:fld id="{011448FF-3679-4671-8BE0-BD63FCCC3152}" type="datetime1">
              <a:rPr lang="en-US" smtClean="0"/>
              <a:t>6/8/2018</a:t>
            </a:fld>
            <a:endParaRPr lang="en-US" dirty="0"/>
          </a:p>
        </p:txBody>
      </p:sp>
      <p:sp>
        <p:nvSpPr>
          <p:cNvPr id="5" name="Footer Placeholder 4">
            <a:extLst>
              <a:ext uri="{FF2B5EF4-FFF2-40B4-BE49-F238E27FC236}">
                <a16:creationId xmlns:a16="http://schemas.microsoft.com/office/drawing/2014/main" id="{BE9EF7EC-4D7B-4DD3-BEEB-1CE5C23F32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90D24E-4703-4024-A4F8-4EA529BA25C9}"/>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243048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EDE2A1-101D-4DAF-B072-A61B9D92F4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963992-D457-475F-91F1-A06687ED46C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896E8-3350-4D17-B526-3697AA74113B}"/>
              </a:ext>
            </a:extLst>
          </p:cNvPr>
          <p:cNvSpPr>
            <a:spLocks noGrp="1"/>
          </p:cNvSpPr>
          <p:nvPr>
            <p:ph type="dt" sz="half" idx="10"/>
          </p:nvPr>
        </p:nvSpPr>
        <p:spPr/>
        <p:txBody>
          <a:bodyPr/>
          <a:lstStyle/>
          <a:p>
            <a:fld id="{BB6D165B-B63D-4436-A01B-14EF91E3F015}" type="datetime1">
              <a:rPr lang="en-US" smtClean="0"/>
              <a:t>6/8/2018</a:t>
            </a:fld>
            <a:endParaRPr lang="en-US" dirty="0"/>
          </a:p>
        </p:txBody>
      </p:sp>
      <p:sp>
        <p:nvSpPr>
          <p:cNvPr id="5" name="Footer Placeholder 4">
            <a:extLst>
              <a:ext uri="{FF2B5EF4-FFF2-40B4-BE49-F238E27FC236}">
                <a16:creationId xmlns:a16="http://schemas.microsoft.com/office/drawing/2014/main" id="{FF57B4A1-C90F-4719-BEB7-EAE0435304C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830971-598E-472B-B5CA-36155B58C64A}"/>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417694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A6111-4C98-4273-8FE5-28957D7047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469A07-CF54-4286-91B4-539BBF6D643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1AEF4C-F4E7-4386-86D6-CC7D94124695}"/>
              </a:ext>
            </a:extLst>
          </p:cNvPr>
          <p:cNvSpPr>
            <a:spLocks noGrp="1"/>
          </p:cNvSpPr>
          <p:nvPr>
            <p:ph type="dt" sz="half" idx="10"/>
          </p:nvPr>
        </p:nvSpPr>
        <p:spPr/>
        <p:txBody>
          <a:bodyPr/>
          <a:lstStyle/>
          <a:p>
            <a:fld id="{6A097780-64CD-4C59-B1EF-C96E8638436B}" type="datetime1">
              <a:rPr lang="en-US" smtClean="0"/>
              <a:t>6/8/2018</a:t>
            </a:fld>
            <a:endParaRPr lang="en-US" dirty="0"/>
          </a:p>
        </p:txBody>
      </p:sp>
      <p:sp>
        <p:nvSpPr>
          <p:cNvPr id="5" name="Footer Placeholder 4">
            <a:extLst>
              <a:ext uri="{FF2B5EF4-FFF2-40B4-BE49-F238E27FC236}">
                <a16:creationId xmlns:a16="http://schemas.microsoft.com/office/drawing/2014/main" id="{C92B4763-2A3D-46BE-B636-57F45DCB89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76126F7-0444-4E3C-BB22-6D1343506599}"/>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1801655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78DCA-E135-483A-9D5B-51657166A3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70D28B-1DE2-4BFE-9BA5-D6AE3DF0EC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894CDAA-E476-4BA2-9F0E-BFDBB14A7E02}"/>
              </a:ext>
            </a:extLst>
          </p:cNvPr>
          <p:cNvSpPr>
            <a:spLocks noGrp="1"/>
          </p:cNvSpPr>
          <p:nvPr>
            <p:ph type="dt" sz="half" idx="10"/>
          </p:nvPr>
        </p:nvSpPr>
        <p:spPr/>
        <p:txBody>
          <a:bodyPr/>
          <a:lstStyle/>
          <a:p>
            <a:fld id="{36548129-12E1-4CB4-9B5A-9FD9BB0919F2}" type="datetime1">
              <a:rPr lang="en-US" smtClean="0"/>
              <a:t>6/8/2018</a:t>
            </a:fld>
            <a:endParaRPr lang="en-US" dirty="0"/>
          </a:p>
        </p:txBody>
      </p:sp>
      <p:sp>
        <p:nvSpPr>
          <p:cNvPr id="5" name="Footer Placeholder 4">
            <a:extLst>
              <a:ext uri="{FF2B5EF4-FFF2-40B4-BE49-F238E27FC236}">
                <a16:creationId xmlns:a16="http://schemas.microsoft.com/office/drawing/2014/main" id="{E699A873-B982-4309-859F-79D5C89477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597DD1-61C3-465F-99F2-31E0973A72C7}"/>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264495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21756-BEB0-41B7-AF41-BF2AF4F7A2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6A8C41-212F-41E3-819D-EB9E3986157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23BB18-13F0-4C4B-B420-D57ADBC73FE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CA6FD6-6D1B-4F22-A781-3A210219AF79}"/>
              </a:ext>
            </a:extLst>
          </p:cNvPr>
          <p:cNvSpPr>
            <a:spLocks noGrp="1"/>
          </p:cNvSpPr>
          <p:nvPr>
            <p:ph type="dt" sz="half" idx="10"/>
          </p:nvPr>
        </p:nvSpPr>
        <p:spPr/>
        <p:txBody>
          <a:bodyPr/>
          <a:lstStyle/>
          <a:p>
            <a:fld id="{A510CC12-3632-4874-991E-03E3DF03CBDA}" type="datetime1">
              <a:rPr lang="en-US" smtClean="0"/>
              <a:t>6/8/2018</a:t>
            </a:fld>
            <a:endParaRPr lang="en-US" dirty="0"/>
          </a:p>
        </p:txBody>
      </p:sp>
      <p:sp>
        <p:nvSpPr>
          <p:cNvPr id="6" name="Footer Placeholder 5">
            <a:extLst>
              <a:ext uri="{FF2B5EF4-FFF2-40B4-BE49-F238E27FC236}">
                <a16:creationId xmlns:a16="http://schemas.microsoft.com/office/drawing/2014/main" id="{376DD442-B40D-460B-B987-4538F02135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8ED75E-A1E7-448C-80B4-2B65F2B9BCAA}"/>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40529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38C0F-FE39-41B4-8F2C-66E2139FEC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16B3B9-BFD4-42F1-9851-6B63202C72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F8E388-C291-49F7-A47E-9327C046C2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351422-9C39-4599-B984-C7458009F2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998AA5C-AB1F-4A5B-BEBA-ECCC7576CF2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90CF39-CAD7-42B9-8980-FC1A92213562}"/>
              </a:ext>
            </a:extLst>
          </p:cNvPr>
          <p:cNvSpPr>
            <a:spLocks noGrp="1"/>
          </p:cNvSpPr>
          <p:nvPr>
            <p:ph type="dt" sz="half" idx="10"/>
          </p:nvPr>
        </p:nvSpPr>
        <p:spPr/>
        <p:txBody>
          <a:bodyPr/>
          <a:lstStyle/>
          <a:p>
            <a:fld id="{60E5CBA8-A138-4779-BB36-E60FCC04EC1B}" type="datetime1">
              <a:rPr lang="en-US" smtClean="0"/>
              <a:t>6/8/2018</a:t>
            </a:fld>
            <a:endParaRPr lang="en-US" dirty="0"/>
          </a:p>
        </p:txBody>
      </p:sp>
      <p:sp>
        <p:nvSpPr>
          <p:cNvPr id="8" name="Footer Placeholder 7">
            <a:extLst>
              <a:ext uri="{FF2B5EF4-FFF2-40B4-BE49-F238E27FC236}">
                <a16:creationId xmlns:a16="http://schemas.microsoft.com/office/drawing/2014/main" id="{61F14D55-0C76-4104-916C-6492951811F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51A6E8C-2560-4347-98EB-AD11102DE694}"/>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864659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98891-2A48-425E-9F25-32E004A8BA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DC26E7-66A1-484C-B541-7CCD83721CE0}"/>
              </a:ext>
            </a:extLst>
          </p:cNvPr>
          <p:cNvSpPr>
            <a:spLocks noGrp="1"/>
          </p:cNvSpPr>
          <p:nvPr>
            <p:ph type="dt" sz="half" idx="10"/>
          </p:nvPr>
        </p:nvSpPr>
        <p:spPr/>
        <p:txBody>
          <a:bodyPr/>
          <a:lstStyle/>
          <a:p>
            <a:fld id="{D5C92334-0F9F-4A6B-9B91-E60BA10CD3F6}" type="datetime1">
              <a:rPr lang="en-US" smtClean="0"/>
              <a:t>6/8/2018</a:t>
            </a:fld>
            <a:endParaRPr lang="en-US" dirty="0"/>
          </a:p>
        </p:txBody>
      </p:sp>
      <p:sp>
        <p:nvSpPr>
          <p:cNvPr id="4" name="Footer Placeholder 3">
            <a:extLst>
              <a:ext uri="{FF2B5EF4-FFF2-40B4-BE49-F238E27FC236}">
                <a16:creationId xmlns:a16="http://schemas.microsoft.com/office/drawing/2014/main" id="{3B68F6E6-B0B3-499A-8A99-39A54C8901F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B6CB6C-D8A6-4D59-9F66-AD71F1082C77}"/>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3263045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E2FF2-1868-43D6-8DBB-46327F0065E8}"/>
              </a:ext>
            </a:extLst>
          </p:cNvPr>
          <p:cNvSpPr>
            <a:spLocks noGrp="1"/>
          </p:cNvSpPr>
          <p:nvPr>
            <p:ph type="dt" sz="half" idx="10"/>
          </p:nvPr>
        </p:nvSpPr>
        <p:spPr/>
        <p:txBody>
          <a:bodyPr/>
          <a:lstStyle/>
          <a:p>
            <a:fld id="{20653F22-437F-4A8E-B616-873178CB8B93}" type="datetime1">
              <a:rPr lang="en-US" smtClean="0"/>
              <a:t>6/8/2018</a:t>
            </a:fld>
            <a:endParaRPr lang="en-US" dirty="0"/>
          </a:p>
        </p:txBody>
      </p:sp>
      <p:sp>
        <p:nvSpPr>
          <p:cNvPr id="3" name="Footer Placeholder 2">
            <a:extLst>
              <a:ext uri="{FF2B5EF4-FFF2-40B4-BE49-F238E27FC236}">
                <a16:creationId xmlns:a16="http://schemas.microsoft.com/office/drawing/2014/main" id="{32A1ACBC-217A-4A2E-98B2-7AFEC5BE1E3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CA26B17-4C4A-49AC-B81B-62BE87E08071}"/>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307932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EB996-5FF6-40D3-AA6D-4C5874DD5D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CFC8A1-9D13-4FB3-9A42-F8A0DEF6EC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A8D86B9-70F0-4952-948D-4A7CFFED0B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D7FDED-8ABD-45FE-9F49-A847AE425482}"/>
              </a:ext>
            </a:extLst>
          </p:cNvPr>
          <p:cNvSpPr>
            <a:spLocks noGrp="1"/>
          </p:cNvSpPr>
          <p:nvPr>
            <p:ph type="dt" sz="half" idx="10"/>
          </p:nvPr>
        </p:nvSpPr>
        <p:spPr/>
        <p:txBody>
          <a:bodyPr/>
          <a:lstStyle/>
          <a:p>
            <a:fld id="{43C6A716-8B7D-485A-B7CD-0662BA751750}" type="datetime1">
              <a:rPr lang="en-US" smtClean="0"/>
              <a:t>6/8/2018</a:t>
            </a:fld>
            <a:endParaRPr lang="en-US" dirty="0"/>
          </a:p>
        </p:txBody>
      </p:sp>
      <p:sp>
        <p:nvSpPr>
          <p:cNvPr id="6" name="Footer Placeholder 5">
            <a:extLst>
              <a:ext uri="{FF2B5EF4-FFF2-40B4-BE49-F238E27FC236}">
                <a16:creationId xmlns:a16="http://schemas.microsoft.com/office/drawing/2014/main" id="{1D0DE3C6-AC0B-4508-8F21-0C136BEC740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C4A765-5003-43FC-9FF6-738D73A2D99E}"/>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74552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59176-0BF3-458C-B066-33E5450916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4F6E43-7587-4E14-9BC3-92B88940D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4DDBDAF-1CFB-4CBB-AAC1-D61D975861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BECB572-9702-4341-819B-408914B0DCD4}"/>
              </a:ext>
            </a:extLst>
          </p:cNvPr>
          <p:cNvSpPr>
            <a:spLocks noGrp="1"/>
          </p:cNvSpPr>
          <p:nvPr>
            <p:ph type="dt" sz="half" idx="10"/>
          </p:nvPr>
        </p:nvSpPr>
        <p:spPr/>
        <p:txBody>
          <a:bodyPr/>
          <a:lstStyle/>
          <a:p>
            <a:fld id="{3E8B9B2D-E110-4870-BC82-51751C34B1AC}" type="datetime1">
              <a:rPr lang="en-US" smtClean="0"/>
              <a:t>6/8/2018</a:t>
            </a:fld>
            <a:endParaRPr lang="en-US" dirty="0"/>
          </a:p>
        </p:txBody>
      </p:sp>
      <p:sp>
        <p:nvSpPr>
          <p:cNvPr id="6" name="Footer Placeholder 5">
            <a:extLst>
              <a:ext uri="{FF2B5EF4-FFF2-40B4-BE49-F238E27FC236}">
                <a16:creationId xmlns:a16="http://schemas.microsoft.com/office/drawing/2014/main" id="{1185B495-D116-4C8B-A0FB-8F88896D99E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DBC2E4D-265A-4DD2-99E9-0C21DE83C565}"/>
              </a:ext>
            </a:extLst>
          </p:cNvPr>
          <p:cNvSpPr>
            <a:spLocks noGrp="1"/>
          </p:cNvSpPr>
          <p:nvPr>
            <p:ph type="sldNum" sz="quarter" idx="12"/>
          </p:nvPr>
        </p:nvSpPr>
        <p:spPr/>
        <p:txBody>
          <a:bodyPr/>
          <a:lstStyle/>
          <a:p>
            <a:fld id="{966FF03C-34A7-4D63-99FD-B9A8E7E1F88C}" type="slidenum">
              <a:rPr lang="en-US" smtClean="0"/>
              <a:t>‹#›</a:t>
            </a:fld>
            <a:endParaRPr lang="en-US" dirty="0"/>
          </a:p>
        </p:txBody>
      </p:sp>
    </p:spTree>
    <p:extLst>
      <p:ext uri="{BB962C8B-B14F-4D97-AF65-F5344CB8AC3E}">
        <p14:creationId xmlns:p14="http://schemas.microsoft.com/office/powerpoint/2010/main" val="3161325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A667C2-602E-4445-BFFD-7EA0FAD48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365784-6F87-4ADA-8116-C86C902951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7C9EE8-A4D1-49B5-9B10-4269B12F70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A77C8-0FAC-4E95-BCF7-57401569040C}" type="datetime1">
              <a:rPr lang="en-US" smtClean="0"/>
              <a:t>6/8/2018</a:t>
            </a:fld>
            <a:endParaRPr lang="en-US" dirty="0"/>
          </a:p>
        </p:txBody>
      </p:sp>
      <p:sp>
        <p:nvSpPr>
          <p:cNvPr id="5" name="Footer Placeholder 4">
            <a:extLst>
              <a:ext uri="{FF2B5EF4-FFF2-40B4-BE49-F238E27FC236}">
                <a16:creationId xmlns:a16="http://schemas.microsoft.com/office/drawing/2014/main" id="{396357F3-EDB8-4A23-92F6-CC9E3DBFA2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31FB106-4C0F-4F60-B28C-4163247CB4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6FF03C-34A7-4D63-99FD-B9A8E7E1F88C}" type="slidenum">
              <a:rPr lang="en-US" smtClean="0"/>
              <a:t>‹#›</a:t>
            </a:fld>
            <a:endParaRPr lang="en-US" dirty="0"/>
          </a:p>
        </p:txBody>
      </p:sp>
    </p:spTree>
    <p:extLst>
      <p:ext uri="{BB962C8B-B14F-4D97-AF65-F5344CB8AC3E}">
        <p14:creationId xmlns:p14="http://schemas.microsoft.com/office/powerpoint/2010/main" val="1615029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D6ADB20-91BC-41CB-93F4-AFCCF1C6D15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p>
        </p:txBody>
      </p:sp>
      <p:sp>
        <p:nvSpPr>
          <p:cNvPr id="5" name="Text Placeholder 4">
            <a:extLst>
              <a:ext uri="{FF2B5EF4-FFF2-40B4-BE49-F238E27FC236}">
                <a16:creationId xmlns:a16="http://schemas.microsoft.com/office/drawing/2014/main" id="{5DC74599-D517-486B-9946-E9C088FB4CAB}"/>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Timeframes </a:t>
            </a:r>
          </a:p>
        </p:txBody>
      </p:sp>
      <p:sp>
        <p:nvSpPr>
          <p:cNvPr id="6" name="Content Placeholder 5">
            <a:extLst>
              <a:ext uri="{FF2B5EF4-FFF2-40B4-BE49-F238E27FC236}">
                <a16:creationId xmlns:a16="http://schemas.microsoft.com/office/drawing/2014/main" id="{EAC1C3C0-8081-46CD-8011-B6E1AD7D2EA4}"/>
              </a:ext>
            </a:extLst>
          </p:cNvPr>
          <p:cNvSpPr>
            <a:spLocks noGrp="1"/>
          </p:cNvSpPr>
          <p:nvPr>
            <p:ph sz="half" idx="2"/>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Initiation - May 23, 2018</a:t>
            </a:r>
          </a:p>
          <a:p>
            <a:r>
              <a:rPr lang="en-US" dirty="0">
                <a:latin typeface="Times New Roman" panose="02020603050405020304" pitchFamily="18" charset="0"/>
                <a:cs typeface="Times New Roman" panose="02020603050405020304" pitchFamily="18" charset="0"/>
              </a:rPr>
              <a:t>Comments due – June 22, 2018</a:t>
            </a:r>
          </a:p>
          <a:p>
            <a:r>
              <a:rPr lang="en-US" dirty="0">
                <a:latin typeface="Times New Roman" panose="02020603050405020304" pitchFamily="18" charset="0"/>
                <a:cs typeface="Times New Roman" panose="02020603050405020304" pitchFamily="18" charset="0"/>
              </a:rPr>
              <a:t>* Rebuttal comments due – July 6, 2018 (not found in aluminum or steel)</a:t>
            </a:r>
          </a:p>
          <a:p>
            <a:r>
              <a:rPr lang="en-US" dirty="0">
                <a:latin typeface="Times New Roman" panose="02020603050405020304" pitchFamily="18" charset="0"/>
                <a:cs typeface="Times New Roman" panose="02020603050405020304" pitchFamily="18" charset="0"/>
              </a:rPr>
              <a:t>Hearing - July 19-20, 2018</a:t>
            </a:r>
          </a:p>
          <a:p>
            <a:r>
              <a:rPr lang="en-US" dirty="0">
                <a:latin typeface="Times New Roman" panose="02020603050405020304" pitchFamily="18" charset="0"/>
                <a:cs typeface="Times New Roman" panose="02020603050405020304" pitchFamily="18" charset="0"/>
              </a:rPr>
              <a:t>Last date for filing Report to the President – February 17, 2019</a:t>
            </a:r>
          </a:p>
          <a:p>
            <a:r>
              <a:rPr lang="en-US" dirty="0">
                <a:latin typeface="Times New Roman" panose="02020603050405020304" pitchFamily="18" charset="0"/>
                <a:cs typeface="Times New Roman" panose="02020603050405020304" pitchFamily="18" charset="0"/>
              </a:rPr>
              <a:t>Date by which President must act – May 18, 2019</a:t>
            </a:r>
          </a:p>
        </p:txBody>
      </p:sp>
      <p:sp>
        <p:nvSpPr>
          <p:cNvPr id="7" name="Text Placeholder 6">
            <a:extLst>
              <a:ext uri="{FF2B5EF4-FFF2-40B4-BE49-F238E27FC236}">
                <a16:creationId xmlns:a16="http://schemas.microsoft.com/office/drawing/2014/main" id="{31A243E4-E4FC-48D9-AFFC-66B834DA6351}"/>
              </a:ext>
            </a:extLst>
          </p:cNvPr>
          <p:cNvSpPr>
            <a:spLocks noGrp="1"/>
          </p:cNvSpPr>
          <p:nvPr>
            <p:ph type="body" sz="quarter" idx="3"/>
          </p:nvPr>
        </p:nvSpPr>
        <p:spPr/>
        <p:txBody>
          <a:bodyPr/>
          <a:lstStyle/>
          <a:p>
            <a:r>
              <a:rPr lang="es-MX" dirty="0">
                <a:latin typeface="Times New Roman" panose="02020603050405020304" pitchFamily="18" charset="0"/>
                <a:cs typeface="Times New Roman" panose="02020603050405020304" pitchFamily="18" charset="0"/>
              </a:rPr>
              <a:t>Tiempos</a:t>
            </a:r>
            <a:endParaRPr lang="en-US" dirty="0">
              <a:latin typeface="Times New Roman" panose="02020603050405020304" pitchFamily="18" charset="0"/>
              <a:cs typeface="Times New Roman" panose="02020603050405020304" pitchFamily="18" charset="0"/>
            </a:endParaRPr>
          </a:p>
        </p:txBody>
      </p:sp>
      <p:sp>
        <p:nvSpPr>
          <p:cNvPr id="8" name="Content Placeholder 7">
            <a:extLst>
              <a:ext uri="{FF2B5EF4-FFF2-40B4-BE49-F238E27FC236}">
                <a16:creationId xmlns:a16="http://schemas.microsoft.com/office/drawing/2014/main" id="{3B6C75E7-50AA-4F4C-BFE6-C7A85255FBD7}"/>
              </a:ext>
            </a:extLst>
          </p:cNvPr>
          <p:cNvSpPr>
            <a:spLocks noGrp="1"/>
          </p:cNvSpPr>
          <p:nvPr>
            <p:ph sz="quarter" idx="4"/>
          </p:nvPr>
        </p:nvSpPr>
        <p:spPr/>
        <p:txBody>
          <a:bodyPr>
            <a:normAutofit fontScale="85000" lnSpcReduction="20000"/>
          </a:bodyPr>
          <a:lstStyle/>
          <a:p>
            <a:r>
              <a:rPr lang="es-MX" dirty="0">
                <a:latin typeface="Times New Roman" panose="02020603050405020304" pitchFamily="18" charset="0"/>
                <a:cs typeface="Times New Roman" panose="02020603050405020304" pitchFamily="18" charset="0"/>
              </a:rPr>
              <a:t>Inicio – 23 de Mayo del 2018</a:t>
            </a:r>
          </a:p>
          <a:p>
            <a:r>
              <a:rPr lang="es-MX" dirty="0">
                <a:latin typeface="Times New Roman" panose="02020603050405020304" pitchFamily="18" charset="0"/>
                <a:cs typeface="Times New Roman" panose="02020603050405020304" pitchFamily="18" charset="0"/>
              </a:rPr>
              <a:t>Fecha limite de comentarios – 22 de Junio del 2018</a:t>
            </a:r>
          </a:p>
          <a:p>
            <a:r>
              <a:rPr lang="es-MX" dirty="0">
                <a:latin typeface="Times New Roman" panose="02020603050405020304" pitchFamily="18" charset="0"/>
                <a:cs typeface="Times New Roman" panose="02020603050405020304" pitchFamily="18" charset="0"/>
              </a:rPr>
              <a:t>*Fecha limite de comentarios de replica – 6 Julio del 2018 (no hay para aluminio o acero)</a:t>
            </a:r>
          </a:p>
          <a:p>
            <a:r>
              <a:rPr lang="es-MX" dirty="0">
                <a:latin typeface="Times New Roman" panose="02020603050405020304" pitchFamily="18" charset="0"/>
                <a:cs typeface="Times New Roman" panose="02020603050405020304" pitchFamily="18" charset="0"/>
              </a:rPr>
              <a:t>Audiencia – Julio 19-20, 2018</a:t>
            </a:r>
          </a:p>
          <a:p>
            <a:r>
              <a:rPr lang="es-MX" dirty="0">
                <a:latin typeface="Times New Roman" panose="02020603050405020304" pitchFamily="18" charset="0"/>
                <a:cs typeface="Times New Roman" panose="02020603050405020304" pitchFamily="18" charset="0"/>
              </a:rPr>
              <a:t>Ultima fecha para presentar el Reporte al Presidente – 17 de Febrero del 2019</a:t>
            </a:r>
          </a:p>
          <a:p>
            <a:r>
              <a:rPr lang="es-MX" dirty="0">
                <a:latin typeface="Times New Roman" panose="02020603050405020304" pitchFamily="18" charset="0"/>
                <a:cs typeface="Times New Roman" panose="02020603050405020304" pitchFamily="18" charset="0"/>
              </a:rPr>
              <a:t>Fecha a la cual el Presidente debe actuar – 18 de Mayo del 2019</a:t>
            </a:r>
            <a:endParaRPr lang="en-US"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16992C55-46C7-49BC-A3DF-6D2F88D65ED9}"/>
              </a:ext>
            </a:extLst>
          </p:cNvPr>
          <p:cNvSpPr>
            <a:spLocks noGrp="1"/>
          </p:cNvSpPr>
          <p:nvPr>
            <p:ph type="sldNum" sz="quarter" idx="12"/>
          </p:nvPr>
        </p:nvSpPr>
        <p:spPr/>
        <p:txBody>
          <a:bodyPr/>
          <a:lstStyle/>
          <a:p>
            <a:fld id="{966FF03C-34A7-4D63-99FD-B9A8E7E1F88C}" type="slidenum">
              <a:rPr lang="en-US" smtClean="0"/>
              <a:t>1</a:t>
            </a:fld>
            <a:endParaRPr lang="en-US" dirty="0"/>
          </a:p>
        </p:txBody>
      </p:sp>
    </p:spTree>
    <p:extLst>
      <p:ext uri="{BB962C8B-B14F-4D97-AF65-F5344CB8AC3E}">
        <p14:creationId xmlns:p14="http://schemas.microsoft.com/office/powerpoint/2010/main" val="1312180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F5635-1220-4545-9687-F2FF4DFA97D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1B0461CF-E752-42A8-A1E6-FE724E49AD3B}"/>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chances of success</a:t>
            </a:r>
          </a:p>
        </p:txBody>
      </p:sp>
      <p:sp>
        <p:nvSpPr>
          <p:cNvPr id="4" name="Content Placeholder 3">
            <a:extLst>
              <a:ext uri="{FF2B5EF4-FFF2-40B4-BE49-F238E27FC236}">
                <a16:creationId xmlns:a16="http://schemas.microsoft.com/office/drawing/2014/main" id="{EC1ECD8E-BE90-488A-8285-73413559FD94}"/>
              </a:ext>
            </a:extLst>
          </p:cNvPr>
          <p:cNvSpPr>
            <a:spLocks noGrp="1"/>
          </p:cNvSpPr>
          <p:nvPr>
            <p:ph sz="half" idx="2"/>
          </p:nvPr>
        </p:nvSpPr>
        <p:spPr/>
        <p:txBody>
          <a:bodyPr/>
          <a:lstStyle/>
          <a:p>
            <a:r>
              <a:rPr lang="en-US" dirty="0"/>
              <a:t>Courts tend to give considerable leeway to the President in matters of foreign affairs, diplomacy and trade.  </a:t>
            </a:r>
          </a:p>
          <a:p>
            <a:r>
              <a:rPr lang="en-US" dirty="0"/>
              <a:t>Precedent is with the President (</a:t>
            </a:r>
            <a:r>
              <a:rPr lang="en-US" i="1" dirty="0"/>
              <a:t>United States v. Yoshida International </a:t>
            </a:r>
            <a:r>
              <a:rPr lang="en-US" dirty="0"/>
              <a:t>526 F. 2d. 560, CAFC 1975).</a:t>
            </a:r>
          </a:p>
        </p:txBody>
      </p:sp>
      <p:sp>
        <p:nvSpPr>
          <p:cNvPr id="5" name="Text Placeholder 4">
            <a:extLst>
              <a:ext uri="{FF2B5EF4-FFF2-40B4-BE49-F238E27FC236}">
                <a16:creationId xmlns:a16="http://schemas.microsoft.com/office/drawing/2014/main" id="{8C1E8713-B1AC-4899-92F1-259F9C17761F}"/>
              </a:ext>
            </a:extLst>
          </p:cNvPr>
          <p:cNvSpPr>
            <a:spLocks noGrp="1"/>
          </p:cNvSpPr>
          <p:nvPr>
            <p:ph type="body" sz="quarter" idx="3"/>
          </p:nvPr>
        </p:nvSpPr>
        <p:spPr/>
        <p:txBody>
          <a:bodyPr/>
          <a:lstStyle/>
          <a:p>
            <a:r>
              <a:rPr lang="es-MX" dirty="0"/>
              <a:t>¿Cuáles son las probabilidades de éxito? </a:t>
            </a:r>
            <a:endParaRPr lang="en-US" dirty="0"/>
          </a:p>
        </p:txBody>
      </p:sp>
      <p:sp>
        <p:nvSpPr>
          <p:cNvPr id="6" name="Content Placeholder 5">
            <a:extLst>
              <a:ext uri="{FF2B5EF4-FFF2-40B4-BE49-F238E27FC236}">
                <a16:creationId xmlns:a16="http://schemas.microsoft.com/office/drawing/2014/main" id="{C14D2286-9F41-4A18-8B7F-760EC90597DF}"/>
              </a:ext>
            </a:extLst>
          </p:cNvPr>
          <p:cNvSpPr>
            <a:spLocks noGrp="1"/>
          </p:cNvSpPr>
          <p:nvPr>
            <p:ph sz="quarter" idx="4"/>
          </p:nvPr>
        </p:nvSpPr>
        <p:spPr/>
        <p:txBody>
          <a:bodyPr/>
          <a:lstStyle/>
          <a:p>
            <a:r>
              <a:rPr lang="es-MX" dirty="0"/>
              <a:t>Los tribunales le dan un margen considerable de libertad al Presidente en temas de relaciones exteriores, diplomáticos y de comercio. </a:t>
            </a:r>
          </a:p>
          <a:p>
            <a:r>
              <a:rPr lang="es-MX" dirty="0"/>
              <a:t>El antecedente favorece al Presidente (</a:t>
            </a:r>
            <a:r>
              <a:rPr lang="es-MX" i="1" dirty="0"/>
              <a:t>Estados Unidos v. </a:t>
            </a:r>
            <a:r>
              <a:rPr lang="es-MX" i="1" dirty="0" err="1"/>
              <a:t>Yoshida</a:t>
            </a:r>
            <a:r>
              <a:rPr lang="es-MX" i="1" dirty="0"/>
              <a:t> Internacional </a:t>
            </a:r>
            <a:r>
              <a:rPr lang="es-MX" dirty="0"/>
              <a:t>526 F. 2d. 560, CAFC 1975)</a:t>
            </a:r>
            <a:endParaRPr lang="en-US" dirty="0"/>
          </a:p>
        </p:txBody>
      </p:sp>
      <p:sp>
        <p:nvSpPr>
          <p:cNvPr id="7" name="Slide Number Placeholder 6">
            <a:extLst>
              <a:ext uri="{FF2B5EF4-FFF2-40B4-BE49-F238E27FC236}">
                <a16:creationId xmlns:a16="http://schemas.microsoft.com/office/drawing/2014/main" id="{E4B37D94-A546-4389-8FE2-1DA174211142}"/>
              </a:ext>
            </a:extLst>
          </p:cNvPr>
          <p:cNvSpPr>
            <a:spLocks noGrp="1"/>
          </p:cNvSpPr>
          <p:nvPr>
            <p:ph type="sldNum" sz="quarter" idx="12"/>
          </p:nvPr>
        </p:nvSpPr>
        <p:spPr/>
        <p:txBody>
          <a:bodyPr/>
          <a:lstStyle/>
          <a:p>
            <a:fld id="{966FF03C-34A7-4D63-99FD-B9A8E7E1F88C}" type="slidenum">
              <a:rPr lang="en-US" smtClean="0"/>
              <a:t>10</a:t>
            </a:fld>
            <a:endParaRPr lang="en-US" dirty="0"/>
          </a:p>
        </p:txBody>
      </p:sp>
    </p:spTree>
    <p:extLst>
      <p:ext uri="{BB962C8B-B14F-4D97-AF65-F5344CB8AC3E}">
        <p14:creationId xmlns:p14="http://schemas.microsoft.com/office/powerpoint/2010/main" val="787313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00412-4B1D-4F25-8955-905805949F06}"/>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709FF6C2-9ED1-4729-92C9-51F4A5556DE3}"/>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arguments to be made before the WTO </a:t>
            </a:r>
          </a:p>
        </p:txBody>
      </p:sp>
      <p:sp>
        <p:nvSpPr>
          <p:cNvPr id="4" name="Content Placeholder 3">
            <a:extLst>
              <a:ext uri="{FF2B5EF4-FFF2-40B4-BE49-F238E27FC236}">
                <a16:creationId xmlns:a16="http://schemas.microsoft.com/office/drawing/2014/main" id="{F430347E-C70E-4527-BF45-91183240E6BA}"/>
              </a:ext>
            </a:extLst>
          </p:cNvPr>
          <p:cNvSpPr>
            <a:spLocks noGrp="1"/>
          </p:cNvSpPr>
          <p:nvPr>
            <p:ph sz="half" idx="2"/>
          </p:nvPr>
        </p:nvSpPr>
        <p:spPr/>
        <p:txBody>
          <a:bodyPr/>
          <a:lstStyle/>
          <a:p>
            <a:r>
              <a:rPr lang="en-US" dirty="0"/>
              <a:t>The United States improperly invoked the exception under Article XXI (b)(iii) of GATT 1994, which allows Member States to manage National Security issues outside of the WTO Rules framework.</a:t>
            </a:r>
          </a:p>
        </p:txBody>
      </p:sp>
      <p:sp>
        <p:nvSpPr>
          <p:cNvPr id="5" name="Text Placeholder 4">
            <a:extLst>
              <a:ext uri="{FF2B5EF4-FFF2-40B4-BE49-F238E27FC236}">
                <a16:creationId xmlns:a16="http://schemas.microsoft.com/office/drawing/2014/main" id="{3F8A2B72-254D-4D3B-8B4F-10B89FBDAE01}"/>
              </a:ext>
            </a:extLst>
          </p:cNvPr>
          <p:cNvSpPr>
            <a:spLocks noGrp="1"/>
          </p:cNvSpPr>
          <p:nvPr>
            <p:ph type="body" sz="quarter" idx="3"/>
          </p:nvPr>
        </p:nvSpPr>
        <p:spPr/>
        <p:txBody>
          <a:bodyPr/>
          <a:lstStyle/>
          <a:p>
            <a:r>
              <a:rPr lang="es-MX" dirty="0"/>
              <a:t>¿Qué argumentos se deben realizar ante la OMG?</a:t>
            </a:r>
            <a:endParaRPr lang="en-US" dirty="0"/>
          </a:p>
        </p:txBody>
      </p:sp>
      <p:sp>
        <p:nvSpPr>
          <p:cNvPr id="6" name="Content Placeholder 5">
            <a:extLst>
              <a:ext uri="{FF2B5EF4-FFF2-40B4-BE49-F238E27FC236}">
                <a16:creationId xmlns:a16="http://schemas.microsoft.com/office/drawing/2014/main" id="{047AAC84-36A4-48DE-B677-84081EC43030}"/>
              </a:ext>
            </a:extLst>
          </p:cNvPr>
          <p:cNvSpPr>
            <a:spLocks noGrp="1"/>
          </p:cNvSpPr>
          <p:nvPr>
            <p:ph sz="quarter" idx="4"/>
          </p:nvPr>
        </p:nvSpPr>
        <p:spPr/>
        <p:txBody>
          <a:bodyPr/>
          <a:lstStyle/>
          <a:p>
            <a:r>
              <a:rPr lang="es-MX" dirty="0"/>
              <a:t>Los Estados Unidos invocaron la excepción del Artículo XXI (b)(iii) del GATT 1994, que permite a los Estados Miembros manejar cuestiones de Seguridad Nacional fuera del marco de las Reglas de la OMC indebidamente. </a:t>
            </a:r>
            <a:endParaRPr lang="en-US" dirty="0"/>
          </a:p>
        </p:txBody>
      </p:sp>
      <p:sp>
        <p:nvSpPr>
          <p:cNvPr id="7" name="Slide Number Placeholder 6">
            <a:extLst>
              <a:ext uri="{FF2B5EF4-FFF2-40B4-BE49-F238E27FC236}">
                <a16:creationId xmlns:a16="http://schemas.microsoft.com/office/drawing/2014/main" id="{F00C3033-21A9-4511-953B-F131F49B2FCE}"/>
              </a:ext>
            </a:extLst>
          </p:cNvPr>
          <p:cNvSpPr>
            <a:spLocks noGrp="1"/>
          </p:cNvSpPr>
          <p:nvPr>
            <p:ph type="sldNum" sz="quarter" idx="12"/>
          </p:nvPr>
        </p:nvSpPr>
        <p:spPr/>
        <p:txBody>
          <a:bodyPr/>
          <a:lstStyle/>
          <a:p>
            <a:fld id="{966FF03C-34A7-4D63-99FD-B9A8E7E1F88C}" type="slidenum">
              <a:rPr lang="en-US" smtClean="0"/>
              <a:t>11</a:t>
            </a:fld>
            <a:endParaRPr lang="en-US" dirty="0"/>
          </a:p>
        </p:txBody>
      </p:sp>
    </p:spTree>
    <p:extLst>
      <p:ext uri="{BB962C8B-B14F-4D97-AF65-F5344CB8AC3E}">
        <p14:creationId xmlns:p14="http://schemas.microsoft.com/office/powerpoint/2010/main" val="829173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908B8-F767-42E0-A694-E6650580111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01DC981A-FD25-48F4-8440-2CFC52DB4CF8}"/>
              </a:ext>
            </a:extLst>
          </p:cNvPr>
          <p:cNvSpPr>
            <a:spLocks noGrp="1"/>
          </p:cNvSpPr>
          <p:nvPr>
            <p:ph type="body" idx="1"/>
          </p:nvPr>
        </p:nvSpPr>
        <p:spPr/>
        <p:txBody>
          <a:bodyPr>
            <a:normAutofit fontScale="70000" lnSpcReduction="20000"/>
          </a:bodyPr>
          <a:lstStyle/>
          <a:p>
            <a:endParaRPr lang="en-US" dirty="0">
              <a:latin typeface="Times New Roman" panose="02020603050405020304" pitchFamily="18" charset="0"/>
              <a:cs typeface="Times New Roman" panose="02020603050405020304" pitchFamily="18" charset="0"/>
            </a:endParaRPr>
          </a:p>
          <a:p>
            <a:r>
              <a:rPr lang="en-US" dirty="0"/>
              <a:t>What are the arguments to be made before the WTO</a:t>
            </a:r>
          </a:p>
        </p:txBody>
      </p:sp>
      <p:sp>
        <p:nvSpPr>
          <p:cNvPr id="4" name="Content Placeholder 3">
            <a:extLst>
              <a:ext uri="{FF2B5EF4-FFF2-40B4-BE49-F238E27FC236}">
                <a16:creationId xmlns:a16="http://schemas.microsoft.com/office/drawing/2014/main" id="{F844989F-5704-4407-81EB-A248F9F2AC99}"/>
              </a:ext>
            </a:extLst>
          </p:cNvPr>
          <p:cNvSpPr>
            <a:spLocks noGrp="1"/>
          </p:cNvSpPr>
          <p:nvPr>
            <p:ph sz="half" idx="2"/>
          </p:nvPr>
        </p:nvSpPr>
        <p:spPr/>
        <p:txBody>
          <a:bodyPr/>
          <a:lstStyle/>
          <a:p>
            <a:r>
              <a:rPr lang="en-US" dirty="0"/>
              <a:t>That the complaint, if accurate, should have been made under the Safeguards Agreement and Article XIX of the GATT, and not under the National Security exception under Article XXI.  </a:t>
            </a:r>
          </a:p>
        </p:txBody>
      </p:sp>
      <p:sp>
        <p:nvSpPr>
          <p:cNvPr id="5" name="Text Placeholder 4">
            <a:extLst>
              <a:ext uri="{FF2B5EF4-FFF2-40B4-BE49-F238E27FC236}">
                <a16:creationId xmlns:a16="http://schemas.microsoft.com/office/drawing/2014/main" id="{B7C7B347-DCDD-4712-8913-CB6B2C92B23F}"/>
              </a:ext>
            </a:extLst>
          </p:cNvPr>
          <p:cNvSpPr>
            <a:spLocks noGrp="1"/>
          </p:cNvSpPr>
          <p:nvPr>
            <p:ph type="body" sz="quarter" idx="3"/>
          </p:nvPr>
        </p:nvSpPr>
        <p:spPr/>
        <p:txBody>
          <a:bodyPr/>
          <a:lstStyle/>
          <a:p>
            <a:r>
              <a:rPr lang="es-MX" dirty="0"/>
              <a:t>¿Qué argumentos se deben realizar ante la OMG?</a:t>
            </a:r>
            <a:endParaRPr lang="en-US" dirty="0"/>
          </a:p>
        </p:txBody>
      </p:sp>
      <p:sp>
        <p:nvSpPr>
          <p:cNvPr id="6" name="Content Placeholder 5">
            <a:extLst>
              <a:ext uri="{FF2B5EF4-FFF2-40B4-BE49-F238E27FC236}">
                <a16:creationId xmlns:a16="http://schemas.microsoft.com/office/drawing/2014/main" id="{3A765F99-F99E-4F59-B55E-2F4E9DCD520A}"/>
              </a:ext>
            </a:extLst>
          </p:cNvPr>
          <p:cNvSpPr>
            <a:spLocks noGrp="1"/>
          </p:cNvSpPr>
          <p:nvPr>
            <p:ph sz="quarter" idx="4"/>
          </p:nvPr>
        </p:nvSpPr>
        <p:spPr/>
        <p:txBody>
          <a:bodyPr/>
          <a:lstStyle/>
          <a:p>
            <a:r>
              <a:rPr lang="es-MX" dirty="0"/>
              <a:t>Que la queja, al ser precisa, debió realizarse bajo el Acuerdo de Salvaguardias y no el Artículo XI del GATT, y tampoco bajo la excepción de Seguridad Nacional del Artículo XXI.</a:t>
            </a:r>
            <a:endParaRPr lang="en-US" dirty="0"/>
          </a:p>
        </p:txBody>
      </p:sp>
      <p:sp>
        <p:nvSpPr>
          <p:cNvPr id="7" name="Slide Number Placeholder 6">
            <a:extLst>
              <a:ext uri="{FF2B5EF4-FFF2-40B4-BE49-F238E27FC236}">
                <a16:creationId xmlns:a16="http://schemas.microsoft.com/office/drawing/2014/main" id="{8F9B0BAC-7761-4BAD-8EEB-D7DC0C414539}"/>
              </a:ext>
            </a:extLst>
          </p:cNvPr>
          <p:cNvSpPr>
            <a:spLocks noGrp="1"/>
          </p:cNvSpPr>
          <p:nvPr>
            <p:ph type="sldNum" sz="quarter" idx="12"/>
          </p:nvPr>
        </p:nvSpPr>
        <p:spPr/>
        <p:txBody>
          <a:bodyPr/>
          <a:lstStyle/>
          <a:p>
            <a:fld id="{966FF03C-34A7-4D63-99FD-B9A8E7E1F88C}" type="slidenum">
              <a:rPr lang="en-US" smtClean="0"/>
              <a:t>12</a:t>
            </a:fld>
            <a:endParaRPr lang="en-US" dirty="0"/>
          </a:p>
        </p:txBody>
      </p:sp>
    </p:spTree>
    <p:extLst>
      <p:ext uri="{BB962C8B-B14F-4D97-AF65-F5344CB8AC3E}">
        <p14:creationId xmlns:p14="http://schemas.microsoft.com/office/powerpoint/2010/main" val="570993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A765A-4ACE-45D5-A31F-9C0725607E4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C2B23677-DA53-4A93-BABE-DC45CB320D7A}"/>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is the likelihood of success in the WTO?</a:t>
            </a:r>
          </a:p>
        </p:txBody>
      </p:sp>
      <p:sp>
        <p:nvSpPr>
          <p:cNvPr id="4" name="Content Placeholder 3">
            <a:extLst>
              <a:ext uri="{FF2B5EF4-FFF2-40B4-BE49-F238E27FC236}">
                <a16:creationId xmlns:a16="http://schemas.microsoft.com/office/drawing/2014/main" id="{FDC10FA4-01CE-4B31-90E6-6AF709E694D5}"/>
              </a:ext>
            </a:extLst>
          </p:cNvPr>
          <p:cNvSpPr>
            <a:spLocks noGrp="1"/>
          </p:cNvSpPr>
          <p:nvPr>
            <p:ph sz="half" idx="2"/>
          </p:nvPr>
        </p:nvSpPr>
        <p:spPr/>
        <p:txBody>
          <a:bodyPr/>
          <a:lstStyle/>
          <a:p>
            <a:r>
              <a:rPr lang="en-US" dirty="0">
                <a:latin typeface="Times New Roman" panose="02020603050405020304" pitchFamily="18" charset="0"/>
                <a:cs typeface="Times New Roman" panose="02020603050405020304" pitchFamily="18" charset="0"/>
              </a:rPr>
              <a:t>Good </a:t>
            </a:r>
          </a:p>
        </p:txBody>
      </p:sp>
      <p:sp>
        <p:nvSpPr>
          <p:cNvPr id="5" name="Text Placeholder 4">
            <a:extLst>
              <a:ext uri="{FF2B5EF4-FFF2-40B4-BE49-F238E27FC236}">
                <a16:creationId xmlns:a16="http://schemas.microsoft.com/office/drawing/2014/main" id="{8BC6D7FB-B10B-412D-95A7-911BE7029BB1}"/>
              </a:ext>
            </a:extLst>
          </p:cNvPr>
          <p:cNvSpPr>
            <a:spLocks noGrp="1"/>
          </p:cNvSpPr>
          <p:nvPr>
            <p:ph type="body" sz="quarter" idx="3"/>
          </p:nvPr>
        </p:nvSpPr>
        <p:spPr/>
        <p:txBody>
          <a:bodyPr/>
          <a:lstStyle/>
          <a:p>
            <a:r>
              <a:rPr lang="es-MX" dirty="0"/>
              <a:t>¿Cuáles son las probabilidades de éxito ante la OMC?</a:t>
            </a:r>
            <a:endParaRPr lang="en-US" dirty="0"/>
          </a:p>
        </p:txBody>
      </p:sp>
      <p:sp>
        <p:nvSpPr>
          <p:cNvPr id="6" name="Content Placeholder 5">
            <a:extLst>
              <a:ext uri="{FF2B5EF4-FFF2-40B4-BE49-F238E27FC236}">
                <a16:creationId xmlns:a16="http://schemas.microsoft.com/office/drawing/2014/main" id="{AE8EA1BD-FDE3-44D1-A94B-AFE03B1A781E}"/>
              </a:ext>
            </a:extLst>
          </p:cNvPr>
          <p:cNvSpPr>
            <a:spLocks noGrp="1"/>
          </p:cNvSpPr>
          <p:nvPr>
            <p:ph sz="quarter" idx="4"/>
          </p:nvPr>
        </p:nvSpPr>
        <p:spPr/>
        <p:txBody>
          <a:bodyPr/>
          <a:lstStyle/>
          <a:p>
            <a:r>
              <a:rPr lang="es-MX" dirty="0"/>
              <a:t>Buenas</a:t>
            </a:r>
            <a:endParaRPr lang="en-US" dirty="0"/>
          </a:p>
        </p:txBody>
      </p:sp>
      <p:sp>
        <p:nvSpPr>
          <p:cNvPr id="7" name="Slide Number Placeholder 6">
            <a:extLst>
              <a:ext uri="{FF2B5EF4-FFF2-40B4-BE49-F238E27FC236}">
                <a16:creationId xmlns:a16="http://schemas.microsoft.com/office/drawing/2014/main" id="{846497D0-F27F-49ED-9E7D-12825F59031F}"/>
              </a:ext>
            </a:extLst>
          </p:cNvPr>
          <p:cNvSpPr>
            <a:spLocks noGrp="1"/>
          </p:cNvSpPr>
          <p:nvPr>
            <p:ph type="sldNum" sz="quarter" idx="12"/>
          </p:nvPr>
        </p:nvSpPr>
        <p:spPr/>
        <p:txBody>
          <a:bodyPr/>
          <a:lstStyle/>
          <a:p>
            <a:fld id="{966FF03C-34A7-4D63-99FD-B9A8E7E1F88C}" type="slidenum">
              <a:rPr lang="en-US" smtClean="0"/>
              <a:t>13</a:t>
            </a:fld>
            <a:endParaRPr lang="en-US" dirty="0"/>
          </a:p>
        </p:txBody>
      </p:sp>
    </p:spTree>
    <p:extLst>
      <p:ext uri="{BB962C8B-B14F-4D97-AF65-F5344CB8AC3E}">
        <p14:creationId xmlns:p14="http://schemas.microsoft.com/office/powerpoint/2010/main" val="2382600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5F334-02F2-4E57-9273-3A55CD4F6653}"/>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08F02D18-9BEC-48BD-875D-BF71B0CCF3F7}"/>
              </a:ext>
            </a:extLst>
          </p:cNvPr>
          <p:cNvSpPr>
            <a:spLocks noGrp="1"/>
          </p:cNvSpPr>
          <p:nvPr>
            <p:ph type="body"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What is addressed in the Comments?</a:t>
            </a:r>
          </a:p>
          <a:p>
            <a:r>
              <a:rPr lang="en-US" dirty="0">
                <a:latin typeface="Times New Roman" panose="02020603050405020304" pitchFamily="18" charset="0"/>
                <a:cs typeface="Times New Roman" panose="02020603050405020304" pitchFamily="18" charset="0"/>
              </a:rPr>
              <a:t>15 CFR §705 .4</a:t>
            </a:r>
          </a:p>
        </p:txBody>
      </p:sp>
      <p:sp>
        <p:nvSpPr>
          <p:cNvPr id="4" name="Content Placeholder 3">
            <a:extLst>
              <a:ext uri="{FF2B5EF4-FFF2-40B4-BE49-F238E27FC236}">
                <a16:creationId xmlns:a16="http://schemas.microsoft.com/office/drawing/2014/main" id="{E13256E0-B1B4-4993-8C9F-9EC8639549CE}"/>
              </a:ext>
            </a:extLst>
          </p:cNvPr>
          <p:cNvSpPr>
            <a:spLocks noGrp="1"/>
          </p:cNvSpPr>
          <p:nvPr>
            <p:ph sz="half" idx="2"/>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Domestic production needed for national defense requirements; </a:t>
            </a:r>
          </a:p>
          <a:p>
            <a:r>
              <a:rPr lang="en-US" dirty="0">
                <a:latin typeface="Times New Roman" panose="02020603050405020304" pitchFamily="18" charset="0"/>
                <a:cs typeface="Times New Roman" panose="02020603050405020304" pitchFamily="18" charset="0"/>
              </a:rPr>
              <a:t>The capacity of domestic industries to meet projected national defense requirements; </a:t>
            </a:r>
          </a:p>
          <a:p>
            <a:r>
              <a:rPr lang="en-US" dirty="0">
                <a:latin typeface="Times New Roman" panose="02020603050405020304" pitchFamily="18" charset="0"/>
                <a:cs typeface="Times New Roman" panose="02020603050405020304" pitchFamily="18" charset="0"/>
              </a:rPr>
              <a:t>The existing and anticipated availabilities of human resources, products, raw materials, production equipment and facilities and other supplies and services essential to the national defense;</a:t>
            </a:r>
          </a:p>
        </p:txBody>
      </p:sp>
      <p:sp>
        <p:nvSpPr>
          <p:cNvPr id="5" name="Text Placeholder 4">
            <a:extLst>
              <a:ext uri="{FF2B5EF4-FFF2-40B4-BE49-F238E27FC236}">
                <a16:creationId xmlns:a16="http://schemas.microsoft.com/office/drawing/2014/main" id="{20867EDA-E38A-4FC9-9111-6804DB0EEB88}"/>
              </a:ext>
            </a:extLst>
          </p:cNvPr>
          <p:cNvSpPr>
            <a:spLocks noGrp="1"/>
          </p:cNvSpPr>
          <p:nvPr>
            <p:ph type="body" sz="quarter" idx="3"/>
          </p:nvPr>
        </p:nvSpPr>
        <p:spPr/>
        <p:txBody>
          <a:bodyPr/>
          <a:lstStyle/>
          <a:p>
            <a:r>
              <a:rPr lang="es-MX" dirty="0"/>
              <a:t>¿Qué se aborda en los comentarios?</a:t>
            </a:r>
            <a:endParaRPr lang="en-US" dirty="0"/>
          </a:p>
        </p:txBody>
      </p:sp>
      <p:sp>
        <p:nvSpPr>
          <p:cNvPr id="6" name="Content Placeholder 5">
            <a:extLst>
              <a:ext uri="{FF2B5EF4-FFF2-40B4-BE49-F238E27FC236}">
                <a16:creationId xmlns:a16="http://schemas.microsoft.com/office/drawing/2014/main" id="{C9A8FE5E-098D-488D-94A1-FC9106580B4F}"/>
              </a:ext>
            </a:extLst>
          </p:cNvPr>
          <p:cNvSpPr>
            <a:spLocks noGrp="1"/>
          </p:cNvSpPr>
          <p:nvPr>
            <p:ph sz="quarter" idx="4"/>
          </p:nvPr>
        </p:nvSpPr>
        <p:spPr/>
        <p:txBody>
          <a:bodyPr>
            <a:normAutofit fontScale="85000" lnSpcReduction="20000"/>
          </a:bodyPr>
          <a:lstStyle/>
          <a:p>
            <a:r>
              <a:rPr lang="es-MX" dirty="0"/>
              <a:t>La producción domestica es necesaria para los requisitos de defensa nacional;</a:t>
            </a:r>
          </a:p>
          <a:p>
            <a:r>
              <a:rPr lang="es-MX" dirty="0"/>
              <a:t>La capacidad de las industrias domesticas de cumplir requisitos proyectados de defensa nacional;</a:t>
            </a:r>
          </a:p>
          <a:p>
            <a:r>
              <a:rPr lang="es-MX" dirty="0"/>
              <a:t>Las habilidades existentes y anticipadas de recursos humanos, productos, materia prima, equipos de producción, instalaciones y otros proveedores y servicios esenciales para la defensa nacional; </a:t>
            </a:r>
            <a:endParaRPr lang="en-US" dirty="0"/>
          </a:p>
        </p:txBody>
      </p:sp>
      <p:sp>
        <p:nvSpPr>
          <p:cNvPr id="7" name="Slide Number Placeholder 6">
            <a:extLst>
              <a:ext uri="{FF2B5EF4-FFF2-40B4-BE49-F238E27FC236}">
                <a16:creationId xmlns:a16="http://schemas.microsoft.com/office/drawing/2014/main" id="{11AA7669-D2E0-4839-810B-2214D4DEE70E}"/>
              </a:ext>
            </a:extLst>
          </p:cNvPr>
          <p:cNvSpPr>
            <a:spLocks noGrp="1"/>
          </p:cNvSpPr>
          <p:nvPr>
            <p:ph type="sldNum" sz="quarter" idx="12"/>
          </p:nvPr>
        </p:nvSpPr>
        <p:spPr/>
        <p:txBody>
          <a:bodyPr/>
          <a:lstStyle/>
          <a:p>
            <a:fld id="{966FF03C-34A7-4D63-99FD-B9A8E7E1F88C}" type="slidenum">
              <a:rPr lang="en-US" smtClean="0"/>
              <a:t>14</a:t>
            </a:fld>
            <a:endParaRPr lang="en-US" dirty="0"/>
          </a:p>
        </p:txBody>
      </p:sp>
    </p:spTree>
    <p:extLst>
      <p:ext uri="{BB962C8B-B14F-4D97-AF65-F5344CB8AC3E}">
        <p14:creationId xmlns:p14="http://schemas.microsoft.com/office/powerpoint/2010/main" val="824270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8FDAB-F776-4179-95FC-5F0958F72CEE}"/>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DEB91C2E-B66A-444D-8350-B2C41A200889}"/>
              </a:ext>
            </a:extLst>
          </p:cNvPr>
          <p:cNvSpPr>
            <a:spLocks noGrp="1"/>
          </p:cNvSpPr>
          <p:nvPr>
            <p:ph type="body" idx="1"/>
          </p:nvPr>
        </p:nvSpPr>
        <p:spPr>
          <a:xfrm>
            <a:off x="1119188" y="1690688"/>
            <a:ext cx="5157787" cy="823912"/>
          </a:xfrm>
        </p:spPr>
        <p:txBody>
          <a:bodyPr>
            <a:normAutofit/>
          </a:bodyPr>
          <a:lstStyle/>
          <a:p>
            <a:r>
              <a:rPr lang="en-US" dirty="0">
                <a:latin typeface="Times New Roman" panose="02020603050405020304" pitchFamily="18" charset="0"/>
                <a:cs typeface="Times New Roman" panose="02020603050405020304" pitchFamily="18" charset="0"/>
              </a:rPr>
              <a:t>What is addressed in the Comments: 15CFR §705.4</a:t>
            </a:r>
          </a:p>
        </p:txBody>
      </p:sp>
      <p:sp>
        <p:nvSpPr>
          <p:cNvPr id="4" name="Content Placeholder 3">
            <a:extLst>
              <a:ext uri="{FF2B5EF4-FFF2-40B4-BE49-F238E27FC236}">
                <a16:creationId xmlns:a16="http://schemas.microsoft.com/office/drawing/2014/main" id="{B81024DA-E34F-4071-A463-DE0AE81D1B02}"/>
              </a:ext>
            </a:extLst>
          </p:cNvPr>
          <p:cNvSpPr>
            <a:spLocks noGrp="1"/>
          </p:cNvSpPr>
          <p:nvPr>
            <p:ph sz="half" idx="2"/>
          </p:nvPr>
        </p:nvSpPr>
        <p:spPr/>
        <p:txBody>
          <a:bodyPr/>
          <a:lstStyle/>
          <a:p>
            <a:r>
              <a:rPr lang="en-US" dirty="0">
                <a:latin typeface="Times New Roman" panose="02020603050405020304" pitchFamily="18" charset="0"/>
                <a:cs typeface="Times New Roman" panose="02020603050405020304" pitchFamily="18" charset="0"/>
              </a:rPr>
              <a:t>The growth requirements of domestic industries to meet national defense requirements and the supplies and services including the investment, exploration and development necessary to assure such growth;</a:t>
            </a:r>
          </a:p>
          <a:p>
            <a:endParaRPr lang="en-US" dirty="0"/>
          </a:p>
        </p:txBody>
      </p:sp>
      <p:sp>
        <p:nvSpPr>
          <p:cNvPr id="5" name="Text Placeholder 4">
            <a:extLst>
              <a:ext uri="{FF2B5EF4-FFF2-40B4-BE49-F238E27FC236}">
                <a16:creationId xmlns:a16="http://schemas.microsoft.com/office/drawing/2014/main" id="{8D27F952-D2D9-4DA7-B133-5A98CC683CB8}"/>
              </a:ext>
            </a:extLst>
          </p:cNvPr>
          <p:cNvSpPr>
            <a:spLocks noGrp="1"/>
          </p:cNvSpPr>
          <p:nvPr>
            <p:ph type="body" sz="quarter" idx="3"/>
          </p:nvPr>
        </p:nvSpPr>
        <p:spPr/>
        <p:txBody>
          <a:bodyPr>
            <a:normAutofit lnSpcReduction="10000"/>
          </a:bodyPr>
          <a:lstStyle/>
          <a:p>
            <a:r>
              <a:rPr lang="es-MX" dirty="0"/>
              <a:t>¿Qué se aborda en los comentarios?:</a:t>
            </a:r>
          </a:p>
          <a:p>
            <a:r>
              <a:rPr lang="es-MX" dirty="0"/>
              <a:t>15CFR 705.4</a:t>
            </a:r>
            <a:endParaRPr lang="en-US" dirty="0"/>
          </a:p>
        </p:txBody>
      </p:sp>
      <p:sp>
        <p:nvSpPr>
          <p:cNvPr id="6" name="Content Placeholder 5">
            <a:extLst>
              <a:ext uri="{FF2B5EF4-FFF2-40B4-BE49-F238E27FC236}">
                <a16:creationId xmlns:a16="http://schemas.microsoft.com/office/drawing/2014/main" id="{7ABF383D-3356-4728-80C4-F57AD1457764}"/>
              </a:ext>
            </a:extLst>
          </p:cNvPr>
          <p:cNvSpPr>
            <a:spLocks noGrp="1"/>
          </p:cNvSpPr>
          <p:nvPr>
            <p:ph sz="quarter" idx="4"/>
          </p:nvPr>
        </p:nvSpPr>
        <p:spPr/>
        <p:txBody>
          <a:bodyPr/>
          <a:lstStyle/>
          <a:p>
            <a:r>
              <a:rPr lang="es-MX" dirty="0"/>
              <a:t>Los requisitos de crecimiento de industrias domesticas para cumplir requisitos de defensa nacional y los suministros y servicios incluyendo la inversión, exploración y desarrollo necesarios para asegurar tal crecimiento; </a:t>
            </a:r>
            <a:endParaRPr lang="en-US" dirty="0"/>
          </a:p>
        </p:txBody>
      </p:sp>
      <p:sp>
        <p:nvSpPr>
          <p:cNvPr id="7" name="Slide Number Placeholder 6">
            <a:extLst>
              <a:ext uri="{FF2B5EF4-FFF2-40B4-BE49-F238E27FC236}">
                <a16:creationId xmlns:a16="http://schemas.microsoft.com/office/drawing/2014/main" id="{A6DE0474-3B25-4611-BACB-85B63A4AABC1}"/>
              </a:ext>
            </a:extLst>
          </p:cNvPr>
          <p:cNvSpPr>
            <a:spLocks noGrp="1"/>
          </p:cNvSpPr>
          <p:nvPr>
            <p:ph type="sldNum" sz="quarter" idx="12"/>
          </p:nvPr>
        </p:nvSpPr>
        <p:spPr/>
        <p:txBody>
          <a:bodyPr/>
          <a:lstStyle/>
          <a:p>
            <a:fld id="{966FF03C-34A7-4D63-99FD-B9A8E7E1F88C}" type="slidenum">
              <a:rPr lang="en-US" smtClean="0"/>
              <a:t>15</a:t>
            </a:fld>
            <a:endParaRPr lang="en-US" dirty="0"/>
          </a:p>
        </p:txBody>
      </p:sp>
    </p:spTree>
    <p:extLst>
      <p:ext uri="{BB962C8B-B14F-4D97-AF65-F5344CB8AC3E}">
        <p14:creationId xmlns:p14="http://schemas.microsoft.com/office/powerpoint/2010/main" val="1992801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F2872-02B5-4E7F-B0DB-D4CB468DA7B2}"/>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0C539CE5-7A3E-4AC8-B830-CA740B8F3A3F}"/>
              </a:ext>
            </a:extLst>
          </p:cNvPr>
          <p:cNvSpPr>
            <a:spLocks noGrp="1"/>
          </p:cNvSpPr>
          <p:nvPr>
            <p:ph type="body" idx="1"/>
          </p:nvPr>
        </p:nvSpPr>
        <p:spPr/>
        <p:txBody>
          <a:bodyPr>
            <a:normAutofit/>
          </a:bodyPr>
          <a:lstStyle/>
          <a:p>
            <a:r>
              <a:rPr lang="en-US" dirty="0">
                <a:latin typeface="Times New Roman" panose="02020603050405020304" pitchFamily="18" charset="0"/>
                <a:cs typeface="Times New Roman" panose="02020603050405020304" pitchFamily="18" charset="0"/>
              </a:rPr>
              <a:t>What is addressed in the comments – 15 CFR §705.4</a:t>
            </a:r>
          </a:p>
        </p:txBody>
      </p:sp>
      <p:sp>
        <p:nvSpPr>
          <p:cNvPr id="4" name="Content Placeholder 3">
            <a:extLst>
              <a:ext uri="{FF2B5EF4-FFF2-40B4-BE49-F238E27FC236}">
                <a16:creationId xmlns:a16="http://schemas.microsoft.com/office/drawing/2014/main" id="{FEC9BC61-35C6-45E1-81AA-3876DAE02B37}"/>
              </a:ext>
            </a:extLst>
          </p:cNvPr>
          <p:cNvSpPr>
            <a:spLocks noGrp="1"/>
          </p:cNvSpPr>
          <p:nvPr>
            <p:ph sz="half" idx="2"/>
          </p:nvPr>
        </p:nvSpPr>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Other Factors: </a:t>
            </a:r>
          </a:p>
          <a:p>
            <a:r>
              <a:rPr lang="en-US" dirty="0">
                <a:latin typeface="Times New Roman" panose="02020603050405020304" pitchFamily="18" charset="0"/>
                <a:cs typeface="Times New Roman" panose="02020603050405020304" pitchFamily="18" charset="0"/>
              </a:rPr>
              <a:t>The impact of foreign competition on the affected industry; </a:t>
            </a:r>
          </a:p>
          <a:p>
            <a:pPr lvl="1"/>
            <a:r>
              <a:rPr lang="en-US" dirty="0">
                <a:latin typeface="Times New Roman" panose="02020603050405020304" pitchFamily="18" charset="0"/>
                <a:cs typeface="Times New Roman" panose="02020603050405020304" pitchFamily="18" charset="0"/>
              </a:rPr>
              <a:t>Displacement of domestically produced goods by imports; </a:t>
            </a:r>
          </a:p>
          <a:p>
            <a:pPr lvl="1"/>
            <a:r>
              <a:rPr lang="en-US" dirty="0">
                <a:latin typeface="Times New Roman" panose="02020603050405020304" pitchFamily="18" charset="0"/>
                <a:cs typeface="Times New Roman" panose="02020603050405020304" pitchFamily="18" charset="0"/>
              </a:rPr>
              <a:t>Unemployment; decrease in government revenues; loss of specialized skills; loss of productive capacity.</a:t>
            </a:r>
          </a:p>
          <a:p>
            <a:pPr lvl="1"/>
            <a:r>
              <a:rPr lang="en-US" dirty="0">
                <a:latin typeface="Times New Roman" panose="02020603050405020304" pitchFamily="18" charset="0"/>
                <a:cs typeface="Times New Roman" panose="02020603050405020304" pitchFamily="18" charset="0"/>
              </a:rPr>
              <a:t>Other relevant factors which will cause a weakening of the economy.</a:t>
            </a:r>
          </a:p>
        </p:txBody>
      </p:sp>
      <p:sp>
        <p:nvSpPr>
          <p:cNvPr id="5" name="Text Placeholder 4">
            <a:extLst>
              <a:ext uri="{FF2B5EF4-FFF2-40B4-BE49-F238E27FC236}">
                <a16:creationId xmlns:a16="http://schemas.microsoft.com/office/drawing/2014/main" id="{CDC95F3A-6C56-4F09-A401-2AF5A0F71040}"/>
              </a:ext>
            </a:extLst>
          </p:cNvPr>
          <p:cNvSpPr>
            <a:spLocks noGrp="1"/>
          </p:cNvSpPr>
          <p:nvPr>
            <p:ph type="body" sz="quarter" idx="3"/>
          </p:nvPr>
        </p:nvSpPr>
        <p:spPr/>
        <p:txBody>
          <a:bodyPr>
            <a:normAutofit lnSpcReduction="10000"/>
          </a:bodyPr>
          <a:lstStyle/>
          <a:p>
            <a:r>
              <a:rPr lang="es-MX" dirty="0"/>
              <a:t>¿Qué se aborda en los comentarios? – </a:t>
            </a:r>
          </a:p>
          <a:p>
            <a:r>
              <a:rPr lang="es-MX" dirty="0"/>
              <a:t>15CFR 705.4</a:t>
            </a:r>
            <a:endParaRPr lang="en-US" dirty="0"/>
          </a:p>
        </p:txBody>
      </p:sp>
      <p:sp>
        <p:nvSpPr>
          <p:cNvPr id="6" name="Content Placeholder 5">
            <a:extLst>
              <a:ext uri="{FF2B5EF4-FFF2-40B4-BE49-F238E27FC236}">
                <a16:creationId xmlns:a16="http://schemas.microsoft.com/office/drawing/2014/main" id="{AB1D562B-812B-43DE-BD01-FAF262AE828D}"/>
              </a:ext>
            </a:extLst>
          </p:cNvPr>
          <p:cNvSpPr>
            <a:spLocks noGrp="1"/>
          </p:cNvSpPr>
          <p:nvPr>
            <p:ph sz="quarter" idx="4"/>
          </p:nvPr>
        </p:nvSpPr>
        <p:spPr/>
        <p:txBody>
          <a:bodyPr>
            <a:normAutofit fontScale="92500" lnSpcReduction="20000"/>
          </a:bodyPr>
          <a:lstStyle/>
          <a:p>
            <a:r>
              <a:rPr lang="es-MX" dirty="0"/>
              <a:t>Otros factores:</a:t>
            </a:r>
          </a:p>
          <a:p>
            <a:r>
              <a:rPr lang="es-MX" dirty="0"/>
              <a:t>El impacto de la competencia extranjera sobre la industria afectada;</a:t>
            </a:r>
            <a:r>
              <a:rPr lang="en-US" dirty="0">
                <a:latin typeface="Times New Roman" panose="02020603050405020304" pitchFamily="18" charset="0"/>
                <a:cs typeface="Times New Roman" panose="02020603050405020304" pitchFamily="18" charset="0"/>
              </a:rPr>
              <a:t> </a:t>
            </a:r>
          </a:p>
          <a:p>
            <a:pPr lvl="1"/>
            <a:r>
              <a:rPr lang="en-US" dirty="0" err="1">
                <a:latin typeface="Times New Roman" panose="02020603050405020304" pitchFamily="18" charset="0"/>
                <a:cs typeface="Times New Roman" panose="02020603050405020304" pitchFamily="18" charset="0"/>
              </a:rPr>
              <a:t>Desplazamiento</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bienes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domesticos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importaciones</a:t>
            </a:r>
            <a:r>
              <a:rPr lang="en-US" dirty="0">
                <a:latin typeface="Times New Roman" panose="02020603050405020304" pitchFamily="18" charset="0"/>
                <a:cs typeface="Times New Roman" panose="02020603050405020304" pitchFamily="18" charset="0"/>
              </a:rPr>
              <a:t>; </a:t>
            </a:r>
          </a:p>
          <a:p>
            <a:pPr lvl="1"/>
            <a:r>
              <a:rPr lang="en-US" dirty="0" err="1">
                <a:latin typeface="Times New Roman" panose="02020603050405020304" pitchFamily="18" charset="0"/>
                <a:cs typeface="Times New Roman" panose="02020603050405020304" pitchFamily="18" charset="0"/>
              </a:rPr>
              <a:t>Desempleo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reducción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ganancias</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gobierno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perdida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habilidades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especializadas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perdida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capacidad</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productiva</a:t>
            </a:r>
            <a:r>
              <a:rPr lang="en-US" dirty="0">
                <a:latin typeface="Times New Roman" panose="02020603050405020304" pitchFamily="18" charset="0"/>
                <a:cs typeface="Times New Roman" panose="02020603050405020304" pitchFamily="18" charset="0"/>
              </a:rPr>
              <a:t>.</a:t>
            </a:r>
          </a:p>
          <a:p>
            <a:pPr lvl="1"/>
            <a:r>
              <a:rPr lang="en-US" dirty="0" err="1">
                <a:latin typeface="Times New Roman" panose="02020603050405020304" pitchFamily="18" charset="0"/>
                <a:cs typeface="Times New Roman" panose="02020603050405020304" pitchFamily="18" charset="0"/>
              </a:rPr>
              <a:t>Otros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factores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relevanes</a:t>
            </a:r>
            <a:r>
              <a:rPr lang="en-US" dirty="0">
                <a:latin typeface="Times New Roman" panose="02020603050405020304" pitchFamily="18" charset="0"/>
                <a:cs typeface="Times New Roman" panose="02020603050405020304" pitchFamily="18" charset="0"/>
              </a:rPr>
              <a:t> que </a:t>
            </a:r>
            <a:r>
              <a:rPr lang="en-US" dirty="0" err="1">
                <a:latin typeface="Times New Roman" panose="02020603050405020304" pitchFamily="18" charset="0"/>
                <a:cs typeface="Times New Roman" panose="02020603050405020304" pitchFamily="18" charset="0"/>
              </a:rPr>
              <a:t>causaran</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debilitación</a:t>
            </a:r>
            <a:r>
              <a:rPr lang="en-US" dirty="0">
                <a:latin typeface="Times New Roman" panose="02020603050405020304" pitchFamily="18" charset="0"/>
                <a:cs typeface="Times New Roman" panose="02020603050405020304" pitchFamily="18" charset="0"/>
              </a:rPr>
              <a:t> de la </a:t>
            </a:r>
            <a:r>
              <a:rPr lang="en-US" dirty="0" err="1">
                <a:latin typeface="Times New Roman" panose="02020603050405020304" pitchFamily="18" charset="0"/>
                <a:cs typeface="Times New Roman" panose="02020603050405020304" pitchFamily="18" charset="0"/>
              </a:rPr>
              <a:t>economia</a:t>
            </a:r>
            <a:r>
              <a:rPr lang="en-US" dirty="0">
                <a:latin typeface="Times New Roman" panose="02020603050405020304" pitchFamily="18" charset="0"/>
                <a:cs typeface="Times New Roman" panose="02020603050405020304" pitchFamily="18" charset="0"/>
              </a:rPr>
              <a:t>.</a:t>
            </a:r>
          </a:p>
          <a:p>
            <a:endParaRPr lang="es-MX" dirty="0"/>
          </a:p>
          <a:p>
            <a:endParaRPr lang="en-US" dirty="0"/>
          </a:p>
        </p:txBody>
      </p:sp>
      <p:sp>
        <p:nvSpPr>
          <p:cNvPr id="7" name="Slide Number Placeholder 6">
            <a:extLst>
              <a:ext uri="{FF2B5EF4-FFF2-40B4-BE49-F238E27FC236}">
                <a16:creationId xmlns:a16="http://schemas.microsoft.com/office/drawing/2014/main" id="{951B1A47-4080-4C78-98EF-419AECB7E883}"/>
              </a:ext>
            </a:extLst>
          </p:cNvPr>
          <p:cNvSpPr>
            <a:spLocks noGrp="1"/>
          </p:cNvSpPr>
          <p:nvPr>
            <p:ph type="sldNum" sz="quarter" idx="12"/>
          </p:nvPr>
        </p:nvSpPr>
        <p:spPr/>
        <p:txBody>
          <a:bodyPr/>
          <a:lstStyle/>
          <a:p>
            <a:fld id="{966FF03C-34A7-4D63-99FD-B9A8E7E1F88C}" type="slidenum">
              <a:rPr lang="en-US" smtClean="0"/>
              <a:t>16</a:t>
            </a:fld>
            <a:endParaRPr lang="en-US" dirty="0"/>
          </a:p>
        </p:txBody>
      </p:sp>
    </p:spTree>
    <p:extLst>
      <p:ext uri="{BB962C8B-B14F-4D97-AF65-F5344CB8AC3E}">
        <p14:creationId xmlns:p14="http://schemas.microsoft.com/office/powerpoint/2010/main" val="727157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19B6E-3465-47CE-81C0-09D3841FD4F0}"/>
              </a:ext>
            </a:extLst>
          </p:cNvPr>
          <p:cNvSpPr>
            <a:spLocks noGrp="1"/>
          </p:cNvSpPr>
          <p:nvPr>
            <p:ph type="title"/>
          </p:nvPr>
        </p:nvSpPr>
        <p:spPr>
          <a:xfrm>
            <a:off x="914400" y="365126"/>
            <a:ext cx="10515600" cy="1325563"/>
          </a:xfrm>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E4983D88-1F16-48A9-942D-FAEBFF72387A}"/>
              </a:ext>
            </a:extLst>
          </p:cNvPr>
          <p:cNvSpPr>
            <a:spLocks noGrp="1"/>
          </p:cNvSpPr>
          <p:nvPr>
            <p:ph type="body" idx="1"/>
          </p:nvPr>
        </p:nvSpPr>
        <p:spPr/>
        <p:txBody>
          <a:bodyPr>
            <a:normAutofit fontScale="92500"/>
          </a:bodyPr>
          <a:lstStyle/>
          <a:p>
            <a:r>
              <a:rPr lang="en-US" dirty="0"/>
              <a:t>What is addressed in the comments – Info. Requested specifically for this case</a:t>
            </a:r>
          </a:p>
        </p:txBody>
      </p:sp>
      <p:sp>
        <p:nvSpPr>
          <p:cNvPr id="4" name="Content Placeholder 3">
            <a:extLst>
              <a:ext uri="{FF2B5EF4-FFF2-40B4-BE49-F238E27FC236}">
                <a16:creationId xmlns:a16="http://schemas.microsoft.com/office/drawing/2014/main" id="{0A68750C-34DF-4BD3-9E50-0B5C166D7F55}"/>
              </a:ext>
            </a:extLst>
          </p:cNvPr>
          <p:cNvSpPr>
            <a:spLocks noGrp="1"/>
          </p:cNvSpPr>
          <p:nvPr>
            <p:ph sz="half" idx="2"/>
          </p:nvPr>
        </p:nvSpPr>
        <p:spPr/>
        <p:txBody>
          <a:bodyPr/>
          <a:lstStyle/>
          <a:p>
            <a:r>
              <a:rPr lang="en-US" i="1" dirty="0"/>
              <a:t>Federal Register </a:t>
            </a:r>
            <a:r>
              <a:rPr lang="en-US" dirty="0"/>
              <a:t>identified 11 factors on which it invited comments, three of which related exclusively to national defense and 8 of which could be addressed by the public at large. </a:t>
            </a:r>
          </a:p>
        </p:txBody>
      </p:sp>
      <p:sp>
        <p:nvSpPr>
          <p:cNvPr id="5" name="Text Placeholder 4">
            <a:extLst>
              <a:ext uri="{FF2B5EF4-FFF2-40B4-BE49-F238E27FC236}">
                <a16:creationId xmlns:a16="http://schemas.microsoft.com/office/drawing/2014/main" id="{B8653667-F0B9-43B2-B0ED-99C259EB97C5}"/>
              </a:ext>
            </a:extLst>
          </p:cNvPr>
          <p:cNvSpPr>
            <a:spLocks noGrp="1"/>
          </p:cNvSpPr>
          <p:nvPr>
            <p:ph type="body" sz="quarter" idx="3"/>
          </p:nvPr>
        </p:nvSpPr>
        <p:spPr/>
        <p:txBody>
          <a:bodyPr>
            <a:normAutofit fontScale="92500"/>
          </a:bodyPr>
          <a:lstStyle/>
          <a:p>
            <a:r>
              <a:rPr lang="es-MX" dirty="0"/>
              <a:t>¿Qué se aborda en los comentarios? – </a:t>
            </a:r>
            <a:r>
              <a:rPr lang="es-MX" dirty="0" err="1"/>
              <a:t>Info</a:t>
            </a:r>
            <a:r>
              <a:rPr lang="es-MX" dirty="0"/>
              <a:t>. Solicitada especialmente para este caso</a:t>
            </a:r>
            <a:endParaRPr lang="en-US" dirty="0"/>
          </a:p>
        </p:txBody>
      </p:sp>
      <p:sp>
        <p:nvSpPr>
          <p:cNvPr id="6" name="Content Placeholder 5">
            <a:extLst>
              <a:ext uri="{FF2B5EF4-FFF2-40B4-BE49-F238E27FC236}">
                <a16:creationId xmlns:a16="http://schemas.microsoft.com/office/drawing/2014/main" id="{FD1AD3DF-19E4-43AE-8810-EF3A5FF3E029}"/>
              </a:ext>
            </a:extLst>
          </p:cNvPr>
          <p:cNvSpPr>
            <a:spLocks noGrp="1"/>
          </p:cNvSpPr>
          <p:nvPr>
            <p:ph sz="quarter" idx="4"/>
          </p:nvPr>
        </p:nvSpPr>
        <p:spPr/>
        <p:txBody>
          <a:bodyPr/>
          <a:lstStyle/>
          <a:p>
            <a:r>
              <a:rPr lang="es-MX" i="1" dirty="0"/>
              <a:t>El Registro Federal </a:t>
            </a:r>
            <a:r>
              <a:rPr lang="es-MX" dirty="0"/>
              <a:t>identifico 11 factores sobre los cuales pide comentarios, tres de los cuales se relacionan exclusivamente a la defensa nacional y 8 de los cuales se pueden abordar por el publico en general. </a:t>
            </a:r>
            <a:endParaRPr lang="en-US" i="1" dirty="0"/>
          </a:p>
        </p:txBody>
      </p:sp>
      <p:sp>
        <p:nvSpPr>
          <p:cNvPr id="7" name="Slide Number Placeholder 6">
            <a:extLst>
              <a:ext uri="{FF2B5EF4-FFF2-40B4-BE49-F238E27FC236}">
                <a16:creationId xmlns:a16="http://schemas.microsoft.com/office/drawing/2014/main" id="{FDE266CB-E50F-4825-A969-E56370D855A0}"/>
              </a:ext>
            </a:extLst>
          </p:cNvPr>
          <p:cNvSpPr>
            <a:spLocks noGrp="1"/>
          </p:cNvSpPr>
          <p:nvPr>
            <p:ph type="sldNum" sz="quarter" idx="12"/>
          </p:nvPr>
        </p:nvSpPr>
        <p:spPr/>
        <p:txBody>
          <a:bodyPr/>
          <a:lstStyle/>
          <a:p>
            <a:fld id="{966FF03C-34A7-4D63-99FD-B9A8E7E1F88C}" type="slidenum">
              <a:rPr lang="en-US" smtClean="0"/>
              <a:t>17</a:t>
            </a:fld>
            <a:endParaRPr lang="en-US" dirty="0"/>
          </a:p>
        </p:txBody>
      </p:sp>
    </p:spTree>
    <p:extLst>
      <p:ext uri="{BB962C8B-B14F-4D97-AF65-F5344CB8AC3E}">
        <p14:creationId xmlns:p14="http://schemas.microsoft.com/office/powerpoint/2010/main" val="1098473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0C4FF-312E-4560-9D2F-D4FB89D75F45}"/>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FF45C99A-DCFD-4BEE-8F69-797F4313DABA}"/>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points that can be raised?</a:t>
            </a:r>
          </a:p>
        </p:txBody>
      </p:sp>
      <p:sp>
        <p:nvSpPr>
          <p:cNvPr id="4" name="Content Placeholder 3">
            <a:extLst>
              <a:ext uri="{FF2B5EF4-FFF2-40B4-BE49-F238E27FC236}">
                <a16:creationId xmlns:a16="http://schemas.microsoft.com/office/drawing/2014/main" id="{4656335C-E9A7-448A-B67E-F38EF810F43D}"/>
              </a:ext>
            </a:extLst>
          </p:cNvPr>
          <p:cNvSpPr>
            <a:spLocks noGrp="1"/>
          </p:cNvSpPr>
          <p:nvPr>
            <p:ph sz="half" idx="2"/>
          </p:nvPr>
        </p:nvSpPr>
        <p:spPr/>
        <p:txBody>
          <a:bodyPr>
            <a:normAutofit/>
          </a:bodyPr>
          <a:lstStyle/>
          <a:p>
            <a:r>
              <a:rPr lang="en-US" dirty="0"/>
              <a:t>Automobiles and parts are different from aluminum and steel. </a:t>
            </a:r>
          </a:p>
          <a:p>
            <a:pPr lvl="1"/>
            <a:r>
              <a:rPr lang="en-US" dirty="0"/>
              <a:t>Aluminum and steel are core input raw materials directly used to the production of defense articles.  </a:t>
            </a:r>
          </a:p>
        </p:txBody>
      </p:sp>
      <p:sp>
        <p:nvSpPr>
          <p:cNvPr id="5" name="Text Placeholder 4">
            <a:extLst>
              <a:ext uri="{FF2B5EF4-FFF2-40B4-BE49-F238E27FC236}">
                <a16:creationId xmlns:a16="http://schemas.microsoft.com/office/drawing/2014/main" id="{33738B8F-1B0A-461D-8FD6-E4CE322D2821}"/>
              </a:ext>
            </a:extLst>
          </p:cNvPr>
          <p:cNvSpPr>
            <a:spLocks noGrp="1"/>
          </p:cNvSpPr>
          <p:nvPr>
            <p:ph type="body" sz="quarter" idx="3"/>
          </p:nvPr>
        </p:nvSpPr>
        <p:spPr/>
        <p:txBody>
          <a:bodyPr/>
          <a:lstStyle/>
          <a:p>
            <a:r>
              <a:rPr lang="es-MX" dirty="0"/>
              <a:t>¿Qué puntos se pueden abordar? </a:t>
            </a:r>
            <a:endParaRPr lang="en-US" dirty="0"/>
          </a:p>
        </p:txBody>
      </p:sp>
      <p:sp>
        <p:nvSpPr>
          <p:cNvPr id="6" name="Content Placeholder 5">
            <a:extLst>
              <a:ext uri="{FF2B5EF4-FFF2-40B4-BE49-F238E27FC236}">
                <a16:creationId xmlns:a16="http://schemas.microsoft.com/office/drawing/2014/main" id="{6B1B095A-1DAC-4BA2-A593-168EB857C995}"/>
              </a:ext>
            </a:extLst>
          </p:cNvPr>
          <p:cNvSpPr>
            <a:spLocks noGrp="1"/>
          </p:cNvSpPr>
          <p:nvPr>
            <p:ph sz="quarter" idx="4"/>
          </p:nvPr>
        </p:nvSpPr>
        <p:spPr/>
        <p:txBody>
          <a:bodyPr/>
          <a:lstStyle/>
          <a:p>
            <a:r>
              <a:rPr lang="es-MX" dirty="0"/>
              <a:t>Automóviles y partes son diferentes al aluminio y acero.</a:t>
            </a:r>
            <a:r>
              <a:rPr lang="en-US" dirty="0"/>
              <a:t> </a:t>
            </a:r>
          </a:p>
          <a:p>
            <a:pPr lvl="1"/>
            <a:r>
              <a:rPr lang="en-US" dirty="0"/>
              <a:t>El </a:t>
            </a:r>
            <a:r>
              <a:rPr lang="en-US" dirty="0" err="1"/>
              <a:t>aluminio</a:t>
            </a:r>
            <a:r>
              <a:rPr lang="en-US" dirty="0"/>
              <a:t> y </a:t>
            </a:r>
            <a:r>
              <a:rPr lang="en-US" dirty="0" err="1"/>
              <a:t>acero</a:t>
            </a:r>
            <a:r>
              <a:rPr lang="en-US" dirty="0"/>
              <a:t> son </a:t>
            </a:r>
            <a:r>
              <a:rPr lang="en-US" dirty="0" err="1"/>
              <a:t>insumos</a:t>
            </a:r>
            <a:r>
              <a:rPr lang="en-US" dirty="0"/>
              <a:t> </a:t>
            </a:r>
            <a:r>
              <a:rPr lang="en-US" dirty="0" err="1"/>
              <a:t>basicos</a:t>
            </a:r>
            <a:r>
              <a:rPr lang="en-US" dirty="0"/>
              <a:t> </a:t>
            </a:r>
            <a:r>
              <a:rPr lang="en-US" dirty="0" err="1"/>
              <a:t>directamante</a:t>
            </a:r>
            <a:r>
              <a:rPr lang="en-US" dirty="0"/>
              <a:t> </a:t>
            </a:r>
            <a:r>
              <a:rPr lang="en-US" dirty="0" err="1"/>
              <a:t>usados</a:t>
            </a:r>
            <a:r>
              <a:rPr lang="en-US" dirty="0"/>
              <a:t> para la </a:t>
            </a:r>
            <a:r>
              <a:rPr lang="en-US" dirty="0" err="1"/>
              <a:t>producción</a:t>
            </a:r>
            <a:r>
              <a:rPr lang="en-US" dirty="0"/>
              <a:t> de </a:t>
            </a:r>
            <a:r>
              <a:rPr lang="en-US" dirty="0" err="1"/>
              <a:t>artículos</a:t>
            </a:r>
            <a:r>
              <a:rPr lang="en-US" dirty="0"/>
              <a:t> de </a:t>
            </a:r>
            <a:r>
              <a:rPr lang="en-US" dirty="0" err="1"/>
              <a:t>defensa</a:t>
            </a:r>
            <a:r>
              <a:rPr lang="en-US" dirty="0"/>
              <a:t>.</a:t>
            </a:r>
          </a:p>
        </p:txBody>
      </p:sp>
      <p:sp>
        <p:nvSpPr>
          <p:cNvPr id="7" name="Slide Number Placeholder 6">
            <a:extLst>
              <a:ext uri="{FF2B5EF4-FFF2-40B4-BE49-F238E27FC236}">
                <a16:creationId xmlns:a16="http://schemas.microsoft.com/office/drawing/2014/main" id="{51AE0448-A828-4DD4-912D-7B7A5727BEB5}"/>
              </a:ext>
            </a:extLst>
          </p:cNvPr>
          <p:cNvSpPr>
            <a:spLocks noGrp="1"/>
          </p:cNvSpPr>
          <p:nvPr>
            <p:ph type="sldNum" sz="quarter" idx="12"/>
          </p:nvPr>
        </p:nvSpPr>
        <p:spPr/>
        <p:txBody>
          <a:bodyPr/>
          <a:lstStyle/>
          <a:p>
            <a:fld id="{966FF03C-34A7-4D63-99FD-B9A8E7E1F88C}" type="slidenum">
              <a:rPr lang="en-US" smtClean="0"/>
              <a:t>18</a:t>
            </a:fld>
            <a:endParaRPr lang="en-US" dirty="0"/>
          </a:p>
        </p:txBody>
      </p:sp>
    </p:spTree>
    <p:extLst>
      <p:ext uri="{BB962C8B-B14F-4D97-AF65-F5344CB8AC3E}">
        <p14:creationId xmlns:p14="http://schemas.microsoft.com/office/powerpoint/2010/main" val="1083626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0D98-497C-4513-9472-3834BD7E077E}"/>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0F96C1CF-120B-4296-A2EA-2D888D0E5984}"/>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points that can be raised?</a:t>
            </a:r>
          </a:p>
        </p:txBody>
      </p:sp>
      <p:sp>
        <p:nvSpPr>
          <p:cNvPr id="4" name="Content Placeholder 3">
            <a:extLst>
              <a:ext uri="{FF2B5EF4-FFF2-40B4-BE49-F238E27FC236}">
                <a16:creationId xmlns:a16="http://schemas.microsoft.com/office/drawing/2014/main" id="{7E4F7336-D661-47C5-B616-4E798BEFE791}"/>
              </a:ext>
            </a:extLst>
          </p:cNvPr>
          <p:cNvSpPr>
            <a:spLocks noGrp="1"/>
          </p:cNvSpPr>
          <p:nvPr>
            <p:ph sz="half" idx="2"/>
          </p:nvPr>
        </p:nvSpPr>
        <p:spPr/>
        <p:txBody>
          <a:bodyPr/>
          <a:lstStyle/>
          <a:p>
            <a:r>
              <a:rPr lang="en-US" dirty="0"/>
              <a:t>Automobiles are not a core component of the national defense, nor therefore are automotive parts.  </a:t>
            </a:r>
          </a:p>
          <a:p>
            <a:r>
              <a:rPr lang="en-US" dirty="0"/>
              <a:t>Therefore this investigation is materially different from both the aluminum and steel investigations. </a:t>
            </a:r>
          </a:p>
        </p:txBody>
      </p:sp>
      <p:sp>
        <p:nvSpPr>
          <p:cNvPr id="5" name="Text Placeholder 4">
            <a:extLst>
              <a:ext uri="{FF2B5EF4-FFF2-40B4-BE49-F238E27FC236}">
                <a16:creationId xmlns:a16="http://schemas.microsoft.com/office/drawing/2014/main" id="{24BD2152-520C-4AAF-9CFF-A4F250CB476E}"/>
              </a:ext>
            </a:extLst>
          </p:cNvPr>
          <p:cNvSpPr>
            <a:spLocks noGrp="1"/>
          </p:cNvSpPr>
          <p:nvPr>
            <p:ph type="body" sz="quarter" idx="3"/>
          </p:nvPr>
        </p:nvSpPr>
        <p:spPr/>
        <p:txBody>
          <a:bodyPr/>
          <a:lstStyle/>
          <a:p>
            <a:r>
              <a:rPr lang="es-MX" dirty="0"/>
              <a:t>¿Qué puntos se pueden abordar?</a:t>
            </a:r>
            <a:endParaRPr lang="en-US" dirty="0"/>
          </a:p>
        </p:txBody>
      </p:sp>
      <p:sp>
        <p:nvSpPr>
          <p:cNvPr id="6" name="Content Placeholder 5">
            <a:extLst>
              <a:ext uri="{FF2B5EF4-FFF2-40B4-BE49-F238E27FC236}">
                <a16:creationId xmlns:a16="http://schemas.microsoft.com/office/drawing/2014/main" id="{D371EC21-576B-419F-B6FD-EA1CB96EEACA}"/>
              </a:ext>
            </a:extLst>
          </p:cNvPr>
          <p:cNvSpPr>
            <a:spLocks noGrp="1"/>
          </p:cNvSpPr>
          <p:nvPr>
            <p:ph sz="quarter" idx="4"/>
          </p:nvPr>
        </p:nvSpPr>
        <p:spPr/>
        <p:txBody>
          <a:bodyPr/>
          <a:lstStyle/>
          <a:p>
            <a:r>
              <a:rPr lang="es-MX" dirty="0"/>
              <a:t>Los automóviles no son un componente central de la defensa nacional, ni por lo tanto las autopartes. </a:t>
            </a:r>
          </a:p>
          <a:p>
            <a:r>
              <a:rPr lang="es-MX" dirty="0"/>
              <a:t>Por lo tanto esta investigación es materialmente diferente a ambas investigaciones de aluminio y acero. </a:t>
            </a:r>
            <a:endParaRPr lang="en-US" dirty="0"/>
          </a:p>
        </p:txBody>
      </p:sp>
      <p:sp>
        <p:nvSpPr>
          <p:cNvPr id="7" name="Slide Number Placeholder 6">
            <a:extLst>
              <a:ext uri="{FF2B5EF4-FFF2-40B4-BE49-F238E27FC236}">
                <a16:creationId xmlns:a16="http://schemas.microsoft.com/office/drawing/2014/main" id="{22B4D2B6-29C0-4CB4-A8FB-AB564D3EF22C}"/>
              </a:ext>
            </a:extLst>
          </p:cNvPr>
          <p:cNvSpPr>
            <a:spLocks noGrp="1"/>
          </p:cNvSpPr>
          <p:nvPr>
            <p:ph type="sldNum" sz="quarter" idx="12"/>
          </p:nvPr>
        </p:nvSpPr>
        <p:spPr/>
        <p:txBody>
          <a:bodyPr/>
          <a:lstStyle/>
          <a:p>
            <a:fld id="{966FF03C-34A7-4D63-99FD-B9A8E7E1F88C}" type="slidenum">
              <a:rPr lang="en-US" smtClean="0"/>
              <a:t>19</a:t>
            </a:fld>
            <a:endParaRPr lang="en-US" dirty="0"/>
          </a:p>
        </p:txBody>
      </p:sp>
    </p:spTree>
    <p:extLst>
      <p:ext uri="{BB962C8B-B14F-4D97-AF65-F5344CB8AC3E}">
        <p14:creationId xmlns:p14="http://schemas.microsoft.com/office/powerpoint/2010/main" val="285706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560CB-AC0A-4B26-8D8F-E689E6028D38}"/>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6F72192E-23FA-4C1F-840B-DBBEFF7AA5A2}"/>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Timeframes (cont’d)</a:t>
            </a:r>
          </a:p>
        </p:txBody>
      </p:sp>
      <p:sp>
        <p:nvSpPr>
          <p:cNvPr id="4" name="Content Placeholder 3">
            <a:extLst>
              <a:ext uri="{FF2B5EF4-FFF2-40B4-BE49-F238E27FC236}">
                <a16:creationId xmlns:a16="http://schemas.microsoft.com/office/drawing/2014/main" id="{CC99F941-D60B-4DB4-A78D-6692359A6D72}"/>
              </a:ext>
            </a:extLst>
          </p:cNvPr>
          <p:cNvSpPr>
            <a:spLocks noGrp="1"/>
          </p:cNvSpPr>
          <p:nvPr>
            <p:ph sz="half" idx="2"/>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Date by which President’s actions must  be implemented – June 2, 2019.  </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X Factor – The midterm elections.  Will the President seek to have the report and take action by Election Day? Not likely. </a:t>
            </a:r>
          </a:p>
        </p:txBody>
      </p:sp>
      <p:sp>
        <p:nvSpPr>
          <p:cNvPr id="5" name="Text Placeholder 4">
            <a:extLst>
              <a:ext uri="{FF2B5EF4-FFF2-40B4-BE49-F238E27FC236}">
                <a16:creationId xmlns:a16="http://schemas.microsoft.com/office/drawing/2014/main" id="{BD88429B-C305-45AF-AB15-B73E46AEA01E}"/>
              </a:ext>
            </a:extLst>
          </p:cNvPr>
          <p:cNvSpPr>
            <a:spLocks noGrp="1"/>
          </p:cNvSpPr>
          <p:nvPr>
            <p:ph type="body" sz="quarter" idx="3"/>
          </p:nvPr>
        </p:nvSpPr>
        <p:spPr/>
        <p:txBody>
          <a:bodyPr/>
          <a:lstStyle/>
          <a:p>
            <a:r>
              <a:rPr lang="es-MX" dirty="0"/>
              <a:t>Tiempos (Continuación) </a:t>
            </a:r>
            <a:endParaRPr lang="en-US" dirty="0"/>
          </a:p>
        </p:txBody>
      </p:sp>
      <p:sp>
        <p:nvSpPr>
          <p:cNvPr id="6" name="Content Placeholder 5">
            <a:extLst>
              <a:ext uri="{FF2B5EF4-FFF2-40B4-BE49-F238E27FC236}">
                <a16:creationId xmlns:a16="http://schemas.microsoft.com/office/drawing/2014/main" id="{9A2F108A-8EB6-4B47-ADC9-230FB8C55A49}"/>
              </a:ext>
            </a:extLst>
          </p:cNvPr>
          <p:cNvSpPr>
            <a:spLocks noGrp="1"/>
          </p:cNvSpPr>
          <p:nvPr>
            <p:ph sz="quarter" idx="4"/>
          </p:nvPr>
        </p:nvSpPr>
        <p:spPr/>
        <p:txBody>
          <a:bodyPr/>
          <a:lstStyle/>
          <a:p>
            <a:r>
              <a:rPr lang="es-MX" dirty="0"/>
              <a:t>Fecha a la cual las acciones del presidente se deben implementar – 2 de Junio del 2019.</a:t>
            </a:r>
          </a:p>
          <a:p>
            <a:r>
              <a:rPr lang="es-MX" dirty="0"/>
              <a:t>El factor X – Las elecciones de medio termino. Buscara el Presidente tener el informe y tomar acción al día de las elecciones? No es probable. </a:t>
            </a:r>
            <a:endParaRPr lang="en-US" dirty="0"/>
          </a:p>
        </p:txBody>
      </p:sp>
      <p:sp>
        <p:nvSpPr>
          <p:cNvPr id="7" name="Slide Number Placeholder 6">
            <a:extLst>
              <a:ext uri="{FF2B5EF4-FFF2-40B4-BE49-F238E27FC236}">
                <a16:creationId xmlns:a16="http://schemas.microsoft.com/office/drawing/2014/main" id="{A4F59AEF-BA8D-49C6-A76E-E0B1EBC134A8}"/>
              </a:ext>
            </a:extLst>
          </p:cNvPr>
          <p:cNvSpPr>
            <a:spLocks noGrp="1"/>
          </p:cNvSpPr>
          <p:nvPr>
            <p:ph type="sldNum" sz="quarter" idx="12"/>
          </p:nvPr>
        </p:nvSpPr>
        <p:spPr/>
        <p:txBody>
          <a:bodyPr/>
          <a:lstStyle/>
          <a:p>
            <a:fld id="{966FF03C-34A7-4D63-99FD-B9A8E7E1F88C}" type="slidenum">
              <a:rPr lang="en-US" smtClean="0"/>
              <a:t>2</a:t>
            </a:fld>
            <a:endParaRPr lang="en-US" dirty="0"/>
          </a:p>
        </p:txBody>
      </p:sp>
    </p:spTree>
    <p:extLst>
      <p:ext uri="{BB962C8B-B14F-4D97-AF65-F5344CB8AC3E}">
        <p14:creationId xmlns:p14="http://schemas.microsoft.com/office/powerpoint/2010/main" val="4144624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65D35-506E-43E5-AD22-40D3EC7565B9}"/>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8FBD44FD-A606-4079-9AAA-2C37CD1F0A91}"/>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points that can be raised?</a:t>
            </a:r>
          </a:p>
        </p:txBody>
      </p:sp>
      <p:sp>
        <p:nvSpPr>
          <p:cNvPr id="4" name="Content Placeholder 3">
            <a:extLst>
              <a:ext uri="{FF2B5EF4-FFF2-40B4-BE49-F238E27FC236}">
                <a16:creationId xmlns:a16="http://schemas.microsoft.com/office/drawing/2014/main" id="{DD656B7A-1407-47C4-8C3C-971848FB2421}"/>
              </a:ext>
            </a:extLst>
          </p:cNvPr>
          <p:cNvSpPr>
            <a:spLocks noGrp="1"/>
          </p:cNvSpPr>
          <p:nvPr>
            <p:ph sz="half" idx="2"/>
          </p:nvPr>
        </p:nvSpPr>
        <p:spPr/>
        <p:txBody>
          <a:bodyPr>
            <a:normAutofit fontScale="92500" lnSpcReduction="10000"/>
          </a:bodyPr>
          <a:lstStyle/>
          <a:p>
            <a:r>
              <a:rPr lang="en-US" dirty="0"/>
              <a:t>In the aluminum and steel cases, the Commerce Department noted the continuing decline in US plant capacity. (e.g. 3.5 million MT to 750,000MT in 20 yrs. in aluminum.)</a:t>
            </a:r>
          </a:p>
          <a:p>
            <a:r>
              <a:rPr lang="en-US" dirty="0"/>
              <a:t>In the US automotive industry, automotive production capacity continues to rise, and therefore the parts production capacity rises as well.  </a:t>
            </a:r>
          </a:p>
        </p:txBody>
      </p:sp>
      <p:sp>
        <p:nvSpPr>
          <p:cNvPr id="5" name="Text Placeholder 4">
            <a:extLst>
              <a:ext uri="{FF2B5EF4-FFF2-40B4-BE49-F238E27FC236}">
                <a16:creationId xmlns:a16="http://schemas.microsoft.com/office/drawing/2014/main" id="{31030455-AD7D-4B4C-85A7-55B4DAF5F47D}"/>
              </a:ext>
            </a:extLst>
          </p:cNvPr>
          <p:cNvSpPr>
            <a:spLocks noGrp="1"/>
          </p:cNvSpPr>
          <p:nvPr>
            <p:ph type="body" sz="quarter" idx="3"/>
          </p:nvPr>
        </p:nvSpPr>
        <p:spPr/>
        <p:txBody>
          <a:bodyPr/>
          <a:lstStyle/>
          <a:p>
            <a:r>
              <a:rPr lang="es-MX" dirty="0"/>
              <a:t>¿Qué puntos se pueden abordar? </a:t>
            </a:r>
            <a:endParaRPr lang="en-US" dirty="0"/>
          </a:p>
        </p:txBody>
      </p:sp>
      <p:sp>
        <p:nvSpPr>
          <p:cNvPr id="6" name="Content Placeholder 5">
            <a:extLst>
              <a:ext uri="{FF2B5EF4-FFF2-40B4-BE49-F238E27FC236}">
                <a16:creationId xmlns:a16="http://schemas.microsoft.com/office/drawing/2014/main" id="{349C7998-B470-472B-AA44-94895F68A370}"/>
              </a:ext>
            </a:extLst>
          </p:cNvPr>
          <p:cNvSpPr>
            <a:spLocks noGrp="1"/>
          </p:cNvSpPr>
          <p:nvPr>
            <p:ph sz="quarter" idx="4"/>
          </p:nvPr>
        </p:nvSpPr>
        <p:spPr/>
        <p:txBody>
          <a:bodyPr>
            <a:normAutofit fontScale="92500" lnSpcReduction="20000"/>
          </a:bodyPr>
          <a:lstStyle/>
          <a:p>
            <a:r>
              <a:rPr lang="es-MX" dirty="0"/>
              <a:t>En los casos de aluminio y acero, el Departamento de Comercio noto el declive continuo de la capacidad de plantas de los EE.UU. (ejemplo 3.5 millones </a:t>
            </a:r>
            <a:r>
              <a:rPr lang="es-MX" dirty="0" err="1"/>
              <a:t>Tn</a:t>
            </a:r>
            <a:r>
              <a:rPr lang="es-MX" dirty="0"/>
              <a:t> a 750,000Tn en 20 años en aluminio.)</a:t>
            </a:r>
          </a:p>
          <a:p>
            <a:r>
              <a:rPr lang="es-MX" dirty="0"/>
              <a:t>En la industria automotriz estadounidense, la capacidad de producción continua incrementando, y por lo tanto la producción de partes incrementa también. </a:t>
            </a:r>
            <a:endParaRPr lang="en-US" dirty="0"/>
          </a:p>
        </p:txBody>
      </p:sp>
      <p:sp>
        <p:nvSpPr>
          <p:cNvPr id="7" name="Slide Number Placeholder 6">
            <a:extLst>
              <a:ext uri="{FF2B5EF4-FFF2-40B4-BE49-F238E27FC236}">
                <a16:creationId xmlns:a16="http://schemas.microsoft.com/office/drawing/2014/main" id="{24F701CD-320C-447C-9561-C8CC4B5EA6A9}"/>
              </a:ext>
            </a:extLst>
          </p:cNvPr>
          <p:cNvSpPr>
            <a:spLocks noGrp="1"/>
          </p:cNvSpPr>
          <p:nvPr>
            <p:ph type="sldNum" sz="quarter" idx="12"/>
          </p:nvPr>
        </p:nvSpPr>
        <p:spPr/>
        <p:txBody>
          <a:bodyPr/>
          <a:lstStyle/>
          <a:p>
            <a:fld id="{966FF03C-34A7-4D63-99FD-B9A8E7E1F88C}" type="slidenum">
              <a:rPr lang="en-US" smtClean="0"/>
              <a:t>20</a:t>
            </a:fld>
            <a:endParaRPr lang="en-US" dirty="0"/>
          </a:p>
        </p:txBody>
      </p:sp>
    </p:spTree>
    <p:extLst>
      <p:ext uri="{BB962C8B-B14F-4D97-AF65-F5344CB8AC3E}">
        <p14:creationId xmlns:p14="http://schemas.microsoft.com/office/powerpoint/2010/main" val="1742484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7AE87-5EF4-40BD-B213-D8EB1F33658D}"/>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96F8347C-308C-441E-9033-4DBD77789153}"/>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points to be raised (cont’d)? </a:t>
            </a:r>
          </a:p>
        </p:txBody>
      </p:sp>
      <p:sp>
        <p:nvSpPr>
          <p:cNvPr id="4" name="Content Placeholder 3">
            <a:extLst>
              <a:ext uri="{FF2B5EF4-FFF2-40B4-BE49-F238E27FC236}">
                <a16:creationId xmlns:a16="http://schemas.microsoft.com/office/drawing/2014/main" id="{4CA49C01-F2A3-4781-A537-7B8B75730E99}"/>
              </a:ext>
            </a:extLst>
          </p:cNvPr>
          <p:cNvSpPr>
            <a:spLocks noGrp="1"/>
          </p:cNvSpPr>
          <p:nvPr>
            <p:ph sz="half" idx="2"/>
          </p:nvPr>
        </p:nvSpPr>
        <p:spPr/>
        <p:txBody>
          <a:bodyPr/>
          <a:lstStyle/>
          <a:p>
            <a:r>
              <a:rPr lang="en-US" dirty="0"/>
              <a:t>In both aluminum and steel cases, those industries reported declines in exports (7% and 25% respectively).  </a:t>
            </a:r>
          </a:p>
          <a:p>
            <a:r>
              <a:rPr lang="en-US" dirty="0"/>
              <a:t>US auto industry is the largest exporter in the US and exceeded number 2 (aerospace) in exports by $72 billion over the last five years.  </a:t>
            </a:r>
          </a:p>
        </p:txBody>
      </p:sp>
      <p:sp>
        <p:nvSpPr>
          <p:cNvPr id="5" name="Text Placeholder 4">
            <a:extLst>
              <a:ext uri="{FF2B5EF4-FFF2-40B4-BE49-F238E27FC236}">
                <a16:creationId xmlns:a16="http://schemas.microsoft.com/office/drawing/2014/main" id="{899D2E37-29AE-4A18-829A-D5E97B2BE0DA}"/>
              </a:ext>
            </a:extLst>
          </p:cNvPr>
          <p:cNvSpPr>
            <a:spLocks noGrp="1"/>
          </p:cNvSpPr>
          <p:nvPr>
            <p:ph type="body" sz="quarter" idx="3"/>
          </p:nvPr>
        </p:nvSpPr>
        <p:spPr/>
        <p:txBody>
          <a:bodyPr/>
          <a:lstStyle/>
          <a:p>
            <a:r>
              <a:rPr lang="es-MX" dirty="0"/>
              <a:t>¿Qué puntos se pueden abordar (continuación)?</a:t>
            </a:r>
            <a:endParaRPr lang="en-US" dirty="0"/>
          </a:p>
        </p:txBody>
      </p:sp>
      <p:sp>
        <p:nvSpPr>
          <p:cNvPr id="6" name="Content Placeholder 5">
            <a:extLst>
              <a:ext uri="{FF2B5EF4-FFF2-40B4-BE49-F238E27FC236}">
                <a16:creationId xmlns:a16="http://schemas.microsoft.com/office/drawing/2014/main" id="{ABF55CD0-3063-4970-9361-FEA5681AFF70}"/>
              </a:ext>
            </a:extLst>
          </p:cNvPr>
          <p:cNvSpPr>
            <a:spLocks noGrp="1"/>
          </p:cNvSpPr>
          <p:nvPr>
            <p:ph sz="quarter" idx="4"/>
          </p:nvPr>
        </p:nvSpPr>
        <p:spPr/>
        <p:txBody>
          <a:bodyPr>
            <a:normAutofit lnSpcReduction="10000"/>
          </a:bodyPr>
          <a:lstStyle/>
          <a:p>
            <a:r>
              <a:rPr lang="es-MX" dirty="0"/>
              <a:t>En ambos casos de aluminio y acero, esas industrias reportaron declives en exportaciones (7% y 25% respectivamente).</a:t>
            </a:r>
          </a:p>
          <a:p>
            <a:r>
              <a:rPr lang="es-MX" dirty="0"/>
              <a:t>La industria de autos en los EE.UU. es el exportador mas grande de los EE.UU. y excedió al numero 2(</a:t>
            </a:r>
            <a:r>
              <a:rPr lang="es-MX" dirty="0" err="1"/>
              <a:t>aeroespacio</a:t>
            </a:r>
            <a:r>
              <a:rPr lang="es-MX" dirty="0"/>
              <a:t>) en exportaciones por $72 billones sobre los últimos cinco años. </a:t>
            </a:r>
            <a:endParaRPr lang="en-US" dirty="0"/>
          </a:p>
        </p:txBody>
      </p:sp>
      <p:sp>
        <p:nvSpPr>
          <p:cNvPr id="7" name="Slide Number Placeholder 6">
            <a:extLst>
              <a:ext uri="{FF2B5EF4-FFF2-40B4-BE49-F238E27FC236}">
                <a16:creationId xmlns:a16="http://schemas.microsoft.com/office/drawing/2014/main" id="{949893B9-A834-4D38-AC83-0AB224DDADC0}"/>
              </a:ext>
            </a:extLst>
          </p:cNvPr>
          <p:cNvSpPr>
            <a:spLocks noGrp="1"/>
          </p:cNvSpPr>
          <p:nvPr>
            <p:ph type="sldNum" sz="quarter" idx="12"/>
          </p:nvPr>
        </p:nvSpPr>
        <p:spPr/>
        <p:txBody>
          <a:bodyPr/>
          <a:lstStyle/>
          <a:p>
            <a:fld id="{966FF03C-34A7-4D63-99FD-B9A8E7E1F88C}" type="slidenum">
              <a:rPr lang="en-US" smtClean="0"/>
              <a:t>21</a:t>
            </a:fld>
            <a:endParaRPr lang="en-US" dirty="0"/>
          </a:p>
        </p:txBody>
      </p:sp>
    </p:spTree>
    <p:extLst>
      <p:ext uri="{BB962C8B-B14F-4D97-AF65-F5344CB8AC3E}">
        <p14:creationId xmlns:p14="http://schemas.microsoft.com/office/powerpoint/2010/main" val="3551592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9A613-333A-4738-809E-9F551CFBE580}"/>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D835E64C-4388-4293-99FE-20E43465ABD5}"/>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points to be raised (cont’d)</a:t>
            </a:r>
          </a:p>
        </p:txBody>
      </p:sp>
      <p:sp>
        <p:nvSpPr>
          <p:cNvPr id="4" name="Content Placeholder 3">
            <a:extLst>
              <a:ext uri="{FF2B5EF4-FFF2-40B4-BE49-F238E27FC236}">
                <a16:creationId xmlns:a16="http://schemas.microsoft.com/office/drawing/2014/main" id="{E27FB8AA-5733-4AE1-AAC8-5719C3E9F2A3}"/>
              </a:ext>
            </a:extLst>
          </p:cNvPr>
          <p:cNvSpPr>
            <a:spLocks noGrp="1"/>
          </p:cNvSpPr>
          <p:nvPr>
            <p:ph sz="half" idx="2"/>
          </p:nvPr>
        </p:nvSpPr>
        <p:spPr/>
        <p:txBody>
          <a:bodyPr/>
          <a:lstStyle/>
          <a:p>
            <a:r>
              <a:rPr lang="en-US" dirty="0"/>
              <a:t>In both the aluminum and the steel cases, the industries reported a decline in R&amp;D. </a:t>
            </a:r>
          </a:p>
          <a:p>
            <a:r>
              <a:rPr lang="en-US" dirty="0"/>
              <a:t>In the U.S. auto industry, GM, FORD and FCA US, together, invest $18 billion annually, </a:t>
            </a:r>
          </a:p>
        </p:txBody>
      </p:sp>
      <p:sp>
        <p:nvSpPr>
          <p:cNvPr id="5" name="Text Placeholder 4">
            <a:extLst>
              <a:ext uri="{FF2B5EF4-FFF2-40B4-BE49-F238E27FC236}">
                <a16:creationId xmlns:a16="http://schemas.microsoft.com/office/drawing/2014/main" id="{A55DA615-5E41-43AE-91AD-C1427F1A1A3C}"/>
              </a:ext>
            </a:extLst>
          </p:cNvPr>
          <p:cNvSpPr>
            <a:spLocks noGrp="1"/>
          </p:cNvSpPr>
          <p:nvPr>
            <p:ph type="body" sz="quarter" idx="3"/>
          </p:nvPr>
        </p:nvSpPr>
        <p:spPr/>
        <p:txBody>
          <a:bodyPr/>
          <a:lstStyle/>
          <a:p>
            <a:r>
              <a:rPr lang="es-MX" dirty="0"/>
              <a:t>¿Qué puntos se pueden abordar (continuación)? </a:t>
            </a:r>
            <a:endParaRPr lang="en-US" dirty="0"/>
          </a:p>
        </p:txBody>
      </p:sp>
      <p:sp>
        <p:nvSpPr>
          <p:cNvPr id="6" name="Content Placeholder 5">
            <a:extLst>
              <a:ext uri="{FF2B5EF4-FFF2-40B4-BE49-F238E27FC236}">
                <a16:creationId xmlns:a16="http://schemas.microsoft.com/office/drawing/2014/main" id="{CEAB2955-05B2-4595-BDCE-0E68D8FD76FF}"/>
              </a:ext>
            </a:extLst>
          </p:cNvPr>
          <p:cNvSpPr>
            <a:spLocks noGrp="1"/>
          </p:cNvSpPr>
          <p:nvPr>
            <p:ph sz="quarter" idx="4"/>
          </p:nvPr>
        </p:nvSpPr>
        <p:spPr/>
        <p:txBody>
          <a:bodyPr/>
          <a:lstStyle/>
          <a:p>
            <a:r>
              <a:rPr lang="es-MX" dirty="0"/>
              <a:t>En tanto el caso de aluminio como acero, las industrias reportaron un declive en Investigación y Desarrollo. </a:t>
            </a:r>
          </a:p>
          <a:p>
            <a:r>
              <a:rPr lang="es-MX" dirty="0"/>
              <a:t>En la industria de autos de los EE.UU. GM, FORD, y FCA, juntos, invierten $18 mil millones anualmente.  </a:t>
            </a:r>
            <a:endParaRPr lang="en-US" dirty="0"/>
          </a:p>
        </p:txBody>
      </p:sp>
      <p:sp>
        <p:nvSpPr>
          <p:cNvPr id="7" name="Slide Number Placeholder 6">
            <a:extLst>
              <a:ext uri="{FF2B5EF4-FFF2-40B4-BE49-F238E27FC236}">
                <a16:creationId xmlns:a16="http://schemas.microsoft.com/office/drawing/2014/main" id="{A48B7C77-CA62-4F0F-8843-1ED98A02FB2E}"/>
              </a:ext>
            </a:extLst>
          </p:cNvPr>
          <p:cNvSpPr>
            <a:spLocks noGrp="1"/>
          </p:cNvSpPr>
          <p:nvPr>
            <p:ph type="sldNum" sz="quarter" idx="12"/>
          </p:nvPr>
        </p:nvSpPr>
        <p:spPr/>
        <p:txBody>
          <a:bodyPr/>
          <a:lstStyle/>
          <a:p>
            <a:fld id="{966FF03C-34A7-4D63-99FD-B9A8E7E1F88C}" type="slidenum">
              <a:rPr lang="en-US" smtClean="0"/>
              <a:t>22</a:t>
            </a:fld>
            <a:endParaRPr lang="en-US" dirty="0"/>
          </a:p>
        </p:txBody>
      </p:sp>
    </p:spTree>
    <p:extLst>
      <p:ext uri="{BB962C8B-B14F-4D97-AF65-F5344CB8AC3E}">
        <p14:creationId xmlns:p14="http://schemas.microsoft.com/office/powerpoint/2010/main" val="4199293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5978C-0172-4F00-859B-9C69D231E61F}"/>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E88C4D9D-59B0-4DD3-875B-674F6F608667}"/>
              </a:ext>
            </a:extLst>
          </p:cNvPr>
          <p:cNvSpPr>
            <a:spLocks noGrp="1"/>
          </p:cNvSpPr>
          <p:nvPr>
            <p:ph type="body" idx="1"/>
          </p:nvPr>
        </p:nvSpPr>
        <p:spPr/>
        <p:txBody>
          <a:bodyPr>
            <a:normAutofit fontScale="92500"/>
          </a:bodyPr>
          <a:lstStyle/>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What are the points to be raised (cont’d)?</a:t>
            </a:r>
          </a:p>
        </p:txBody>
      </p:sp>
      <p:sp>
        <p:nvSpPr>
          <p:cNvPr id="4" name="Content Placeholder 3">
            <a:extLst>
              <a:ext uri="{FF2B5EF4-FFF2-40B4-BE49-F238E27FC236}">
                <a16:creationId xmlns:a16="http://schemas.microsoft.com/office/drawing/2014/main" id="{8C9A6A71-3630-4CEA-996F-B9AF7A65BEB7}"/>
              </a:ext>
            </a:extLst>
          </p:cNvPr>
          <p:cNvSpPr>
            <a:spLocks noGrp="1"/>
          </p:cNvSpPr>
          <p:nvPr>
            <p:ph sz="half" idx="2"/>
          </p:nvPr>
        </p:nvSpPr>
        <p:spPr/>
        <p:txBody>
          <a:bodyPr/>
          <a:lstStyle/>
          <a:p>
            <a:r>
              <a:rPr lang="en-US" dirty="0"/>
              <a:t>In both the aluminum and steel cases, the industries reported sales declines of 7% and 25%.  </a:t>
            </a:r>
          </a:p>
          <a:p>
            <a:r>
              <a:rPr lang="en-US" dirty="0"/>
              <a:t>In the auto industry sales have increased 67% since 2009. </a:t>
            </a:r>
          </a:p>
        </p:txBody>
      </p:sp>
      <p:sp>
        <p:nvSpPr>
          <p:cNvPr id="5" name="Text Placeholder 4">
            <a:extLst>
              <a:ext uri="{FF2B5EF4-FFF2-40B4-BE49-F238E27FC236}">
                <a16:creationId xmlns:a16="http://schemas.microsoft.com/office/drawing/2014/main" id="{A733139F-D76D-4C8F-B53F-13ECF5623ED9}"/>
              </a:ext>
            </a:extLst>
          </p:cNvPr>
          <p:cNvSpPr>
            <a:spLocks noGrp="1"/>
          </p:cNvSpPr>
          <p:nvPr>
            <p:ph type="body" sz="quarter" idx="3"/>
          </p:nvPr>
        </p:nvSpPr>
        <p:spPr/>
        <p:txBody>
          <a:bodyPr/>
          <a:lstStyle/>
          <a:p>
            <a:r>
              <a:rPr lang="es-MX" dirty="0"/>
              <a:t>¿Qué puntos se pueden abordar (continuación)?</a:t>
            </a:r>
            <a:endParaRPr lang="en-US" dirty="0"/>
          </a:p>
        </p:txBody>
      </p:sp>
      <p:sp>
        <p:nvSpPr>
          <p:cNvPr id="6" name="Content Placeholder 5">
            <a:extLst>
              <a:ext uri="{FF2B5EF4-FFF2-40B4-BE49-F238E27FC236}">
                <a16:creationId xmlns:a16="http://schemas.microsoft.com/office/drawing/2014/main" id="{C6DB5477-B3A2-4B81-968D-261FF8D5EF48}"/>
              </a:ext>
            </a:extLst>
          </p:cNvPr>
          <p:cNvSpPr>
            <a:spLocks noGrp="1"/>
          </p:cNvSpPr>
          <p:nvPr>
            <p:ph sz="quarter" idx="4"/>
          </p:nvPr>
        </p:nvSpPr>
        <p:spPr/>
        <p:txBody>
          <a:bodyPr/>
          <a:lstStyle/>
          <a:p>
            <a:r>
              <a:rPr lang="es-MX" dirty="0"/>
              <a:t>En tanto el caso de aluminio como acero, las industrias reportaron declives de 7% y 25%.</a:t>
            </a:r>
          </a:p>
          <a:p>
            <a:r>
              <a:rPr lang="es-MX" dirty="0"/>
              <a:t>En la industria automotriz las ventas han incrementado 67% desde 2009.</a:t>
            </a:r>
          </a:p>
          <a:p>
            <a:endParaRPr lang="en-US" dirty="0"/>
          </a:p>
        </p:txBody>
      </p:sp>
      <p:sp>
        <p:nvSpPr>
          <p:cNvPr id="7" name="Slide Number Placeholder 6">
            <a:extLst>
              <a:ext uri="{FF2B5EF4-FFF2-40B4-BE49-F238E27FC236}">
                <a16:creationId xmlns:a16="http://schemas.microsoft.com/office/drawing/2014/main" id="{10FCD969-6910-44CB-B581-5F4E43B92D3A}"/>
              </a:ext>
            </a:extLst>
          </p:cNvPr>
          <p:cNvSpPr>
            <a:spLocks noGrp="1"/>
          </p:cNvSpPr>
          <p:nvPr>
            <p:ph type="sldNum" sz="quarter" idx="12"/>
          </p:nvPr>
        </p:nvSpPr>
        <p:spPr/>
        <p:txBody>
          <a:bodyPr/>
          <a:lstStyle/>
          <a:p>
            <a:fld id="{966FF03C-34A7-4D63-99FD-B9A8E7E1F88C}" type="slidenum">
              <a:rPr lang="en-US" smtClean="0"/>
              <a:t>23</a:t>
            </a:fld>
            <a:endParaRPr lang="en-US" dirty="0"/>
          </a:p>
        </p:txBody>
      </p:sp>
    </p:spTree>
    <p:extLst>
      <p:ext uri="{BB962C8B-B14F-4D97-AF65-F5344CB8AC3E}">
        <p14:creationId xmlns:p14="http://schemas.microsoft.com/office/powerpoint/2010/main" val="8035961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2A53-5733-407D-BA48-0126C02E4165}"/>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1E5E74A5-EFD3-4D64-B6C2-BBA42F2FA488}"/>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are the points to be made (cont’d)?</a:t>
            </a:r>
          </a:p>
        </p:txBody>
      </p:sp>
      <p:sp>
        <p:nvSpPr>
          <p:cNvPr id="4" name="Content Placeholder 3">
            <a:extLst>
              <a:ext uri="{FF2B5EF4-FFF2-40B4-BE49-F238E27FC236}">
                <a16:creationId xmlns:a16="http://schemas.microsoft.com/office/drawing/2014/main" id="{ABFC95CB-B04C-4B56-9A78-A3282DB9F677}"/>
              </a:ext>
            </a:extLst>
          </p:cNvPr>
          <p:cNvSpPr>
            <a:spLocks noGrp="1"/>
          </p:cNvSpPr>
          <p:nvPr>
            <p:ph sz="half" idx="2"/>
          </p:nvPr>
        </p:nvSpPr>
        <p:spPr/>
        <p:txBody>
          <a:bodyPr/>
          <a:lstStyle/>
          <a:p>
            <a:r>
              <a:rPr lang="en-US" dirty="0"/>
              <a:t>Both the aluminum and steel industries reported declines in  production and increases in idle capacity.</a:t>
            </a:r>
          </a:p>
          <a:p>
            <a:r>
              <a:rPr lang="en-US" dirty="0"/>
              <a:t>In the US auto industry, production is expected to hit 12 million units by 2019 and 13 million units by 2020.</a:t>
            </a:r>
          </a:p>
        </p:txBody>
      </p:sp>
      <p:sp>
        <p:nvSpPr>
          <p:cNvPr id="5" name="Text Placeholder 4">
            <a:extLst>
              <a:ext uri="{FF2B5EF4-FFF2-40B4-BE49-F238E27FC236}">
                <a16:creationId xmlns:a16="http://schemas.microsoft.com/office/drawing/2014/main" id="{1F194B4D-5F8C-47A4-AB3D-CA48F85B14B4}"/>
              </a:ext>
            </a:extLst>
          </p:cNvPr>
          <p:cNvSpPr>
            <a:spLocks noGrp="1"/>
          </p:cNvSpPr>
          <p:nvPr>
            <p:ph type="body" sz="quarter" idx="3"/>
          </p:nvPr>
        </p:nvSpPr>
        <p:spPr/>
        <p:txBody>
          <a:bodyPr/>
          <a:lstStyle/>
          <a:p>
            <a:r>
              <a:rPr lang="es-MX" dirty="0"/>
              <a:t>¿Qué puntos se pueden abordar (continuación)?</a:t>
            </a:r>
            <a:endParaRPr lang="en-US" dirty="0"/>
          </a:p>
        </p:txBody>
      </p:sp>
      <p:sp>
        <p:nvSpPr>
          <p:cNvPr id="6" name="Content Placeholder 5">
            <a:extLst>
              <a:ext uri="{FF2B5EF4-FFF2-40B4-BE49-F238E27FC236}">
                <a16:creationId xmlns:a16="http://schemas.microsoft.com/office/drawing/2014/main" id="{A606CB91-6A74-45C1-BB7C-CFD036B997F3}"/>
              </a:ext>
            </a:extLst>
          </p:cNvPr>
          <p:cNvSpPr>
            <a:spLocks noGrp="1"/>
          </p:cNvSpPr>
          <p:nvPr>
            <p:ph sz="quarter" idx="4"/>
          </p:nvPr>
        </p:nvSpPr>
        <p:spPr/>
        <p:txBody>
          <a:bodyPr>
            <a:normAutofit lnSpcReduction="10000"/>
          </a:bodyPr>
          <a:lstStyle/>
          <a:p>
            <a:r>
              <a:rPr lang="es-MX" dirty="0"/>
              <a:t>Las industrias de aluminio y acero ambas reportaron reducciones en producción e incrementos en capacidad ociosa.</a:t>
            </a:r>
          </a:p>
          <a:p>
            <a:r>
              <a:rPr lang="es-MX" dirty="0"/>
              <a:t>En la industria automotriz de los EE.UU. se espera que la producción llegue a 12 millones de unidades al 2019 y 13 millones de unidades al 2020. </a:t>
            </a:r>
            <a:endParaRPr lang="en-US" dirty="0"/>
          </a:p>
        </p:txBody>
      </p:sp>
      <p:sp>
        <p:nvSpPr>
          <p:cNvPr id="7" name="Slide Number Placeholder 6">
            <a:extLst>
              <a:ext uri="{FF2B5EF4-FFF2-40B4-BE49-F238E27FC236}">
                <a16:creationId xmlns:a16="http://schemas.microsoft.com/office/drawing/2014/main" id="{D1855984-9F11-4912-91B8-2661F5130FDF}"/>
              </a:ext>
            </a:extLst>
          </p:cNvPr>
          <p:cNvSpPr>
            <a:spLocks noGrp="1"/>
          </p:cNvSpPr>
          <p:nvPr>
            <p:ph type="sldNum" sz="quarter" idx="12"/>
          </p:nvPr>
        </p:nvSpPr>
        <p:spPr/>
        <p:txBody>
          <a:bodyPr/>
          <a:lstStyle/>
          <a:p>
            <a:fld id="{966FF03C-34A7-4D63-99FD-B9A8E7E1F88C}" type="slidenum">
              <a:rPr lang="en-US" smtClean="0"/>
              <a:t>24</a:t>
            </a:fld>
            <a:endParaRPr lang="en-US" dirty="0"/>
          </a:p>
        </p:txBody>
      </p:sp>
    </p:spTree>
    <p:extLst>
      <p:ext uri="{BB962C8B-B14F-4D97-AF65-F5344CB8AC3E}">
        <p14:creationId xmlns:p14="http://schemas.microsoft.com/office/powerpoint/2010/main" val="40762555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E5FC1-B76A-4206-8058-F82507A26EC2}"/>
              </a:ext>
            </a:extLst>
          </p:cNvPr>
          <p:cNvSpPr>
            <a:spLocks noGrp="1"/>
          </p:cNvSpPr>
          <p:nvPr>
            <p:ph type="title"/>
          </p:nvPr>
        </p:nvSpPr>
        <p:spPr>
          <a:xfrm>
            <a:off x="914400" y="355600"/>
            <a:ext cx="10515600" cy="1325563"/>
          </a:xfrm>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37B878D2-E6BF-4DC6-869E-0562B21AE45F}"/>
              </a:ext>
            </a:extLst>
          </p:cNvPr>
          <p:cNvSpPr>
            <a:spLocks noGrp="1"/>
          </p:cNvSpPr>
          <p:nvPr>
            <p:ph type="body" idx="1"/>
          </p:nvPr>
        </p:nvSpPr>
        <p:spPr/>
        <p:txBody>
          <a:bodyPr/>
          <a:lstStyle/>
          <a:p>
            <a:r>
              <a:rPr lang="en-US" dirty="0"/>
              <a:t>What are the points to be made (cont’d) </a:t>
            </a:r>
          </a:p>
        </p:txBody>
      </p:sp>
      <p:sp>
        <p:nvSpPr>
          <p:cNvPr id="4" name="Content Placeholder 3">
            <a:extLst>
              <a:ext uri="{FF2B5EF4-FFF2-40B4-BE49-F238E27FC236}">
                <a16:creationId xmlns:a16="http://schemas.microsoft.com/office/drawing/2014/main" id="{F2A2B323-4E4D-41FB-B5CA-49DD26311AAC}"/>
              </a:ext>
            </a:extLst>
          </p:cNvPr>
          <p:cNvSpPr>
            <a:spLocks noGrp="1"/>
          </p:cNvSpPr>
          <p:nvPr>
            <p:ph sz="half" idx="2"/>
          </p:nvPr>
        </p:nvSpPr>
        <p:spPr/>
        <p:txBody>
          <a:bodyPr>
            <a:normAutofit fontScale="92500" lnSpcReduction="10000"/>
          </a:bodyPr>
          <a:lstStyle/>
          <a:p>
            <a:r>
              <a:rPr lang="en-US" dirty="0"/>
              <a:t>Employment: </a:t>
            </a:r>
          </a:p>
          <a:p>
            <a:r>
              <a:rPr lang="en-US" dirty="0"/>
              <a:t>Steel industry employment declined 35% between 1995 and 2016; </a:t>
            </a:r>
          </a:p>
          <a:p>
            <a:r>
              <a:rPr lang="en-US" dirty="0"/>
              <a:t>Primary aluminum industry employment declined 58% between 2013 and 2016</a:t>
            </a:r>
          </a:p>
          <a:p>
            <a:r>
              <a:rPr lang="en-US" dirty="0"/>
              <a:t>By contrast, auto industry employment increased by 50% between 2011-2016.</a:t>
            </a:r>
          </a:p>
        </p:txBody>
      </p:sp>
      <p:sp>
        <p:nvSpPr>
          <p:cNvPr id="5" name="Text Placeholder 4">
            <a:extLst>
              <a:ext uri="{FF2B5EF4-FFF2-40B4-BE49-F238E27FC236}">
                <a16:creationId xmlns:a16="http://schemas.microsoft.com/office/drawing/2014/main" id="{CCA7AE42-A8D1-4CDE-8438-722A5F8744BB}"/>
              </a:ext>
            </a:extLst>
          </p:cNvPr>
          <p:cNvSpPr>
            <a:spLocks noGrp="1"/>
          </p:cNvSpPr>
          <p:nvPr>
            <p:ph type="body" sz="quarter" idx="3"/>
          </p:nvPr>
        </p:nvSpPr>
        <p:spPr/>
        <p:txBody>
          <a:bodyPr/>
          <a:lstStyle/>
          <a:p>
            <a:r>
              <a:rPr lang="es-MX" dirty="0"/>
              <a:t>¿Qué puntos se pueden abordar (continuado)?</a:t>
            </a:r>
            <a:endParaRPr lang="en-US" dirty="0"/>
          </a:p>
        </p:txBody>
      </p:sp>
      <p:sp>
        <p:nvSpPr>
          <p:cNvPr id="6" name="Content Placeholder 5">
            <a:extLst>
              <a:ext uri="{FF2B5EF4-FFF2-40B4-BE49-F238E27FC236}">
                <a16:creationId xmlns:a16="http://schemas.microsoft.com/office/drawing/2014/main" id="{0FB92F1D-FC21-4678-9469-0D832A392870}"/>
              </a:ext>
            </a:extLst>
          </p:cNvPr>
          <p:cNvSpPr>
            <a:spLocks noGrp="1"/>
          </p:cNvSpPr>
          <p:nvPr>
            <p:ph sz="quarter" idx="4"/>
          </p:nvPr>
        </p:nvSpPr>
        <p:spPr/>
        <p:txBody>
          <a:bodyPr>
            <a:normAutofit fontScale="92500" lnSpcReduction="10000"/>
          </a:bodyPr>
          <a:lstStyle/>
          <a:p>
            <a:r>
              <a:rPr lang="es-MX" dirty="0"/>
              <a:t>Empleo:</a:t>
            </a:r>
          </a:p>
          <a:p>
            <a:r>
              <a:rPr lang="es-MX" dirty="0"/>
              <a:t>Los empleos de la industria de acero se redujeron 35% entre 1995 y 2016;</a:t>
            </a:r>
          </a:p>
          <a:p>
            <a:r>
              <a:rPr lang="es-MX" dirty="0"/>
              <a:t>Empleos de la industria primaria de aluminio declino 58% entre 2013 y 2016</a:t>
            </a:r>
          </a:p>
          <a:p>
            <a:r>
              <a:rPr lang="es-MX" dirty="0"/>
              <a:t>En contraste, los empleos de la industria de autos incrementaron por 50% entre 2011-2016.</a:t>
            </a:r>
            <a:endParaRPr lang="en-US" dirty="0"/>
          </a:p>
        </p:txBody>
      </p:sp>
      <p:sp>
        <p:nvSpPr>
          <p:cNvPr id="7" name="Slide Number Placeholder 6">
            <a:extLst>
              <a:ext uri="{FF2B5EF4-FFF2-40B4-BE49-F238E27FC236}">
                <a16:creationId xmlns:a16="http://schemas.microsoft.com/office/drawing/2014/main" id="{90168D64-175A-408E-8BE9-0BCCD6F16BEE}"/>
              </a:ext>
            </a:extLst>
          </p:cNvPr>
          <p:cNvSpPr>
            <a:spLocks noGrp="1"/>
          </p:cNvSpPr>
          <p:nvPr>
            <p:ph type="sldNum" sz="quarter" idx="12"/>
          </p:nvPr>
        </p:nvSpPr>
        <p:spPr/>
        <p:txBody>
          <a:bodyPr/>
          <a:lstStyle/>
          <a:p>
            <a:fld id="{966FF03C-34A7-4D63-99FD-B9A8E7E1F88C}" type="slidenum">
              <a:rPr lang="en-US" smtClean="0"/>
              <a:t>25</a:t>
            </a:fld>
            <a:endParaRPr lang="en-US" dirty="0"/>
          </a:p>
        </p:txBody>
      </p:sp>
    </p:spTree>
    <p:extLst>
      <p:ext uri="{BB962C8B-B14F-4D97-AF65-F5344CB8AC3E}">
        <p14:creationId xmlns:p14="http://schemas.microsoft.com/office/powerpoint/2010/main" val="3690848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7030A-CD64-40B1-A3E7-346B32695AB8}"/>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75BAE7C7-A9BB-48ED-8100-C0BF347B6187}"/>
              </a:ext>
            </a:extLst>
          </p:cNvPr>
          <p:cNvSpPr>
            <a:spLocks noGrp="1"/>
          </p:cNvSpPr>
          <p:nvPr>
            <p:ph type="body" idx="1"/>
          </p:nvPr>
        </p:nvSpPr>
        <p:spPr/>
        <p:txBody>
          <a:bodyPr/>
          <a:lstStyle/>
          <a:p>
            <a:r>
              <a:rPr lang="en-US" dirty="0"/>
              <a:t>What are the points to be made (cont’d)? </a:t>
            </a:r>
          </a:p>
        </p:txBody>
      </p:sp>
      <p:sp>
        <p:nvSpPr>
          <p:cNvPr id="4" name="Content Placeholder 3">
            <a:extLst>
              <a:ext uri="{FF2B5EF4-FFF2-40B4-BE49-F238E27FC236}">
                <a16:creationId xmlns:a16="http://schemas.microsoft.com/office/drawing/2014/main" id="{979D5CFC-E262-450E-B392-D1B160CCDB9A}"/>
              </a:ext>
            </a:extLst>
          </p:cNvPr>
          <p:cNvSpPr>
            <a:spLocks noGrp="1"/>
          </p:cNvSpPr>
          <p:nvPr>
            <p:ph sz="half" idx="2"/>
          </p:nvPr>
        </p:nvSpPr>
        <p:spPr/>
        <p:txBody>
          <a:bodyPr/>
          <a:lstStyle/>
          <a:p>
            <a:r>
              <a:rPr lang="en-US" dirty="0"/>
              <a:t>There is a significant risk in taking actions which may disrupt the auto industry</a:t>
            </a:r>
          </a:p>
          <a:p>
            <a:r>
              <a:rPr lang="en-US" dirty="0"/>
              <a:t>The auto industry has a job multiplier rate of 7 (i.e. for every production job, 7 satellite jobs are created).  So the industry should only be disturbed when there is good reason to do so.</a:t>
            </a:r>
          </a:p>
        </p:txBody>
      </p:sp>
      <p:sp>
        <p:nvSpPr>
          <p:cNvPr id="5" name="Text Placeholder 4">
            <a:extLst>
              <a:ext uri="{FF2B5EF4-FFF2-40B4-BE49-F238E27FC236}">
                <a16:creationId xmlns:a16="http://schemas.microsoft.com/office/drawing/2014/main" id="{37FB93BB-B4B5-4FB0-B635-465CCAF63246}"/>
              </a:ext>
            </a:extLst>
          </p:cNvPr>
          <p:cNvSpPr>
            <a:spLocks noGrp="1"/>
          </p:cNvSpPr>
          <p:nvPr>
            <p:ph type="body" sz="quarter" idx="3"/>
          </p:nvPr>
        </p:nvSpPr>
        <p:spPr/>
        <p:txBody>
          <a:bodyPr/>
          <a:lstStyle/>
          <a:p>
            <a:r>
              <a:rPr lang="es-MX" dirty="0"/>
              <a:t>¿Qué puntos se pueden abordar (continuado)? </a:t>
            </a:r>
            <a:endParaRPr lang="en-US" dirty="0"/>
          </a:p>
        </p:txBody>
      </p:sp>
      <p:sp>
        <p:nvSpPr>
          <p:cNvPr id="6" name="Content Placeholder 5">
            <a:extLst>
              <a:ext uri="{FF2B5EF4-FFF2-40B4-BE49-F238E27FC236}">
                <a16:creationId xmlns:a16="http://schemas.microsoft.com/office/drawing/2014/main" id="{C2CA3D04-1A43-4581-A0AF-B8E014BAAF39}"/>
              </a:ext>
            </a:extLst>
          </p:cNvPr>
          <p:cNvSpPr>
            <a:spLocks noGrp="1"/>
          </p:cNvSpPr>
          <p:nvPr>
            <p:ph sz="quarter" idx="4"/>
          </p:nvPr>
        </p:nvSpPr>
        <p:spPr/>
        <p:txBody>
          <a:bodyPr>
            <a:normAutofit fontScale="92500" lnSpcReduction="10000"/>
          </a:bodyPr>
          <a:lstStyle/>
          <a:p>
            <a:r>
              <a:rPr lang="es-MX" dirty="0"/>
              <a:t>Hay un riesgo significante en tomar acciones que pueden perturbar a la industria de autos</a:t>
            </a:r>
          </a:p>
          <a:p>
            <a:r>
              <a:rPr lang="es-MX" dirty="0"/>
              <a:t>La industria de autos tiene una tasa multiplicadora de empleos de 7 (es decir por cada trabajo de producción, 7 trabajos satélites se crean). Entonces la industria solo debe ser alterada cuando hay buena razón para ello. </a:t>
            </a:r>
            <a:endParaRPr lang="en-US" dirty="0"/>
          </a:p>
        </p:txBody>
      </p:sp>
      <p:sp>
        <p:nvSpPr>
          <p:cNvPr id="7" name="Slide Number Placeholder 6">
            <a:extLst>
              <a:ext uri="{FF2B5EF4-FFF2-40B4-BE49-F238E27FC236}">
                <a16:creationId xmlns:a16="http://schemas.microsoft.com/office/drawing/2014/main" id="{6A80947D-9659-49A5-A518-074C2DA7BE8A}"/>
              </a:ext>
            </a:extLst>
          </p:cNvPr>
          <p:cNvSpPr>
            <a:spLocks noGrp="1"/>
          </p:cNvSpPr>
          <p:nvPr>
            <p:ph type="sldNum" sz="quarter" idx="12"/>
          </p:nvPr>
        </p:nvSpPr>
        <p:spPr/>
        <p:txBody>
          <a:bodyPr/>
          <a:lstStyle/>
          <a:p>
            <a:fld id="{966FF03C-34A7-4D63-99FD-B9A8E7E1F88C}" type="slidenum">
              <a:rPr lang="en-US" smtClean="0"/>
              <a:t>26</a:t>
            </a:fld>
            <a:endParaRPr lang="en-US" dirty="0"/>
          </a:p>
        </p:txBody>
      </p:sp>
    </p:spTree>
    <p:extLst>
      <p:ext uri="{BB962C8B-B14F-4D97-AF65-F5344CB8AC3E}">
        <p14:creationId xmlns:p14="http://schemas.microsoft.com/office/powerpoint/2010/main" val="1761406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FAD88-914C-4B23-9FB4-362F9317757B}"/>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9F26AE08-8797-4A29-8AC9-041ABF1AA1CE}"/>
              </a:ext>
            </a:extLst>
          </p:cNvPr>
          <p:cNvSpPr>
            <a:spLocks noGrp="1"/>
          </p:cNvSpPr>
          <p:nvPr>
            <p:ph type="body" idx="1"/>
          </p:nvPr>
        </p:nvSpPr>
        <p:spPr/>
        <p:txBody>
          <a:bodyPr/>
          <a:lstStyle/>
          <a:p>
            <a:r>
              <a:rPr lang="en-US" dirty="0"/>
              <a:t>What are the arguments to be made (cont’d)</a:t>
            </a:r>
          </a:p>
        </p:txBody>
      </p:sp>
      <p:sp>
        <p:nvSpPr>
          <p:cNvPr id="4" name="Content Placeholder 3">
            <a:extLst>
              <a:ext uri="{FF2B5EF4-FFF2-40B4-BE49-F238E27FC236}">
                <a16:creationId xmlns:a16="http://schemas.microsoft.com/office/drawing/2014/main" id="{45076135-BB9E-4923-9EA6-E1BBC885FD7A}"/>
              </a:ext>
            </a:extLst>
          </p:cNvPr>
          <p:cNvSpPr>
            <a:spLocks noGrp="1"/>
          </p:cNvSpPr>
          <p:nvPr>
            <p:ph sz="half" idx="2"/>
          </p:nvPr>
        </p:nvSpPr>
        <p:spPr/>
        <p:txBody>
          <a:bodyPr/>
          <a:lstStyle/>
          <a:p>
            <a:r>
              <a:rPr lang="en-US" dirty="0"/>
              <a:t>U.S. will be perceived as abandoning a rules based system of trading, which will be a net loss to the U.S. </a:t>
            </a:r>
          </a:p>
          <a:p>
            <a:endParaRPr lang="en-US" dirty="0"/>
          </a:p>
          <a:p>
            <a:r>
              <a:rPr lang="en-US" dirty="0"/>
              <a:t>US could have made a credible case under the Safeguards Agreement of the WTO</a:t>
            </a:r>
          </a:p>
        </p:txBody>
      </p:sp>
      <p:sp>
        <p:nvSpPr>
          <p:cNvPr id="5" name="Text Placeholder 4">
            <a:extLst>
              <a:ext uri="{FF2B5EF4-FFF2-40B4-BE49-F238E27FC236}">
                <a16:creationId xmlns:a16="http://schemas.microsoft.com/office/drawing/2014/main" id="{AEEE7CEF-AB0E-48B5-BC2A-5FEF1F028CCD}"/>
              </a:ext>
            </a:extLst>
          </p:cNvPr>
          <p:cNvSpPr>
            <a:spLocks noGrp="1"/>
          </p:cNvSpPr>
          <p:nvPr>
            <p:ph type="body" sz="quarter" idx="3"/>
          </p:nvPr>
        </p:nvSpPr>
        <p:spPr/>
        <p:txBody>
          <a:bodyPr/>
          <a:lstStyle/>
          <a:p>
            <a:r>
              <a:rPr lang="es-MX" dirty="0"/>
              <a:t>¿Qué argumentos se deben realizar (continuación)? </a:t>
            </a:r>
            <a:endParaRPr lang="en-US" dirty="0"/>
          </a:p>
        </p:txBody>
      </p:sp>
      <p:sp>
        <p:nvSpPr>
          <p:cNvPr id="6" name="Content Placeholder 5">
            <a:extLst>
              <a:ext uri="{FF2B5EF4-FFF2-40B4-BE49-F238E27FC236}">
                <a16:creationId xmlns:a16="http://schemas.microsoft.com/office/drawing/2014/main" id="{08EBB067-6A02-4BAD-B5C6-6391D9462D3A}"/>
              </a:ext>
            </a:extLst>
          </p:cNvPr>
          <p:cNvSpPr>
            <a:spLocks noGrp="1"/>
          </p:cNvSpPr>
          <p:nvPr>
            <p:ph sz="quarter" idx="4"/>
          </p:nvPr>
        </p:nvSpPr>
        <p:spPr/>
        <p:txBody>
          <a:bodyPr>
            <a:normAutofit lnSpcReduction="10000"/>
          </a:bodyPr>
          <a:lstStyle/>
          <a:p>
            <a:r>
              <a:rPr lang="es-MX" dirty="0"/>
              <a:t>Los EE.UU. se percibirán como abandonando un sistema de intercambio basado en normas, que será una perdida neta para los EE.UU.</a:t>
            </a:r>
          </a:p>
          <a:p>
            <a:pPr marL="0" indent="0">
              <a:buNone/>
            </a:pPr>
            <a:endParaRPr lang="es-MX" dirty="0"/>
          </a:p>
          <a:p>
            <a:r>
              <a:rPr lang="es-MX" dirty="0"/>
              <a:t>Los EE.UU. pudieron plantear un caso creíble  bajo el Acuerdo de Salvaguardias de la OMC</a:t>
            </a:r>
            <a:endParaRPr lang="en-US" dirty="0"/>
          </a:p>
        </p:txBody>
      </p:sp>
      <p:sp>
        <p:nvSpPr>
          <p:cNvPr id="7" name="Slide Number Placeholder 6">
            <a:extLst>
              <a:ext uri="{FF2B5EF4-FFF2-40B4-BE49-F238E27FC236}">
                <a16:creationId xmlns:a16="http://schemas.microsoft.com/office/drawing/2014/main" id="{7CE1199C-57E3-4423-817F-82911917434E}"/>
              </a:ext>
            </a:extLst>
          </p:cNvPr>
          <p:cNvSpPr>
            <a:spLocks noGrp="1"/>
          </p:cNvSpPr>
          <p:nvPr>
            <p:ph type="sldNum" sz="quarter" idx="12"/>
          </p:nvPr>
        </p:nvSpPr>
        <p:spPr/>
        <p:txBody>
          <a:bodyPr/>
          <a:lstStyle/>
          <a:p>
            <a:fld id="{966FF03C-34A7-4D63-99FD-B9A8E7E1F88C}" type="slidenum">
              <a:rPr lang="en-US" smtClean="0"/>
              <a:t>27</a:t>
            </a:fld>
            <a:endParaRPr lang="en-US" dirty="0"/>
          </a:p>
        </p:txBody>
      </p:sp>
    </p:spTree>
    <p:extLst>
      <p:ext uri="{BB962C8B-B14F-4D97-AF65-F5344CB8AC3E}">
        <p14:creationId xmlns:p14="http://schemas.microsoft.com/office/powerpoint/2010/main" val="30870892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384CC-415B-4191-8CDD-6E7F8331B305}"/>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668E7A28-813B-4832-B492-822C3C793529}"/>
              </a:ext>
            </a:extLst>
          </p:cNvPr>
          <p:cNvSpPr>
            <a:spLocks noGrp="1"/>
          </p:cNvSpPr>
          <p:nvPr>
            <p:ph type="body" idx="1"/>
          </p:nvPr>
        </p:nvSpPr>
        <p:spPr/>
        <p:txBody>
          <a:bodyPr/>
          <a:lstStyle/>
          <a:p>
            <a:r>
              <a:rPr lang="en-US" dirty="0"/>
              <a:t>What are the points to be made (cont’d?)</a:t>
            </a:r>
          </a:p>
        </p:txBody>
      </p:sp>
      <p:sp>
        <p:nvSpPr>
          <p:cNvPr id="4" name="Content Placeholder 3">
            <a:extLst>
              <a:ext uri="{FF2B5EF4-FFF2-40B4-BE49-F238E27FC236}">
                <a16:creationId xmlns:a16="http://schemas.microsoft.com/office/drawing/2014/main" id="{2CBE2164-83CF-4F05-B718-4E5EBC855E4F}"/>
              </a:ext>
            </a:extLst>
          </p:cNvPr>
          <p:cNvSpPr>
            <a:spLocks noGrp="1"/>
          </p:cNvSpPr>
          <p:nvPr>
            <p:ph sz="half" idx="2"/>
          </p:nvPr>
        </p:nvSpPr>
        <p:spPr/>
        <p:txBody>
          <a:bodyPr>
            <a:normAutofit fontScale="92500" lnSpcReduction="10000"/>
          </a:bodyPr>
          <a:lstStyle/>
          <a:p>
            <a:r>
              <a:rPr lang="en-US" dirty="0"/>
              <a:t>Other: </a:t>
            </a:r>
          </a:p>
          <a:p>
            <a:r>
              <a:rPr lang="en-US" dirty="0"/>
              <a:t>The US should expect worldwide retaliation. </a:t>
            </a:r>
          </a:p>
          <a:p>
            <a:pPr lvl="1"/>
            <a:r>
              <a:rPr lang="en-US" dirty="0"/>
              <a:t>Most obvious target will be U.S. auto exports;  </a:t>
            </a:r>
          </a:p>
          <a:p>
            <a:pPr lvl="1"/>
            <a:r>
              <a:rPr lang="en-US" dirty="0"/>
              <a:t>US exports of agricultural products will be substantially impacted; </a:t>
            </a:r>
          </a:p>
          <a:p>
            <a:pPr lvl="1"/>
            <a:r>
              <a:rPr lang="en-US" dirty="0"/>
              <a:t>Expect that more jobs will be lost through lost export sales than will be gained in US auto production, which is virtually at capacity. </a:t>
            </a:r>
          </a:p>
        </p:txBody>
      </p:sp>
      <p:sp>
        <p:nvSpPr>
          <p:cNvPr id="5" name="Text Placeholder 4">
            <a:extLst>
              <a:ext uri="{FF2B5EF4-FFF2-40B4-BE49-F238E27FC236}">
                <a16:creationId xmlns:a16="http://schemas.microsoft.com/office/drawing/2014/main" id="{455E5AC7-6EE9-4DA4-96EE-64527FF92540}"/>
              </a:ext>
            </a:extLst>
          </p:cNvPr>
          <p:cNvSpPr>
            <a:spLocks noGrp="1"/>
          </p:cNvSpPr>
          <p:nvPr>
            <p:ph type="body" sz="quarter" idx="3"/>
          </p:nvPr>
        </p:nvSpPr>
        <p:spPr/>
        <p:txBody>
          <a:bodyPr/>
          <a:lstStyle/>
          <a:p>
            <a:r>
              <a:rPr lang="es-MX" dirty="0"/>
              <a:t>¿Que puntos se pueden abordar (continuación)?</a:t>
            </a:r>
            <a:endParaRPr lang="en-US" dirty="0"/>
          </a:p>
        </p:txBody>
      </p:sp>
      <p:sp>
        <p:nvSpPr>
          <p:cNvPr id="6" name="Content Placeholder 5">
            <a:extLst>
              <a:ext uri="{FF2B5EF4-FFF2-40B4-BE49-F238E27FC236}">
                <a16:creationId xmlns:a16="http://schemas.microsoft.com/office/drawing/2014/main" id="{7FB7A5E8-E5C4-4EFB-A277-E1445A2A7B13}"/>
              </a:ext>
            </a:extLst>
          </p:cNvPr>
          <p:cNvSpPr>
            <a:spLocks noGrp="1"/>
          </p:cNvSpPr>
          <p:nvPr>
            <p:ph sz="quarter" idx="4"/>
          </p:nvPr>
        </p:nvSpPr>
        <p:spPr/>
        <p:txBody>
          <a:bodyPr>
            <a:normAutofit fontScale="85000" lnSpcReduction="20000"/>
          </a:bodyPr>
          <a:lstStyle/>
          <a:p>
            <a:r>
              <a:rPr lang="es-MX" dirty="0"/>
              <a:t>Otros:</a:t>
            </a:r>
          </a:p>
          <a:p>
            <a:r>
              <a:rPr lang="es-MX" dirty="0"/>
              <a:t>Los EE.UU. deben esperar represalias mundiales.</a:t>
            </a:r>
            <a:endParaRPr lang="en-US" dirty="0"/>
          </a:p>
          <a:p>
            <a:pPr lvl="1"/>
            <a:r>
              <a:rPr lang="en-US" dirty="0"/>
              <a:t>El </a:t>
            </a:r>
            <a:r>
              <a:rPr lang="en-US" dirty="0" err="1"/>
              <a:t>blanco</a:t>
            </a:r>
            <a:r>
              <a:rPr lang="en-US" dirty="0"/>
              <a:t> mas </a:t>
            </a:r>
            <a:r>
              <a:rPr lang="en-US" dirty="0" err="1"/>
              <a:t>obvio</a:t>
            </a:r>
            <a:r>
              <a:rPr lang="en-US" dirty="0"/>
              <a:t> son las </a:t>
            </a:r>
            <a:r>
              <a:rPr lang="en-US" dirty="0" err="1"/>
              <a:t>exportaciones</a:t>
            </a:r>
            <a:r>
              <a:rPr lang="en-US" dirty="0"/>
              <a:t> de autos de </a:t>
            </a:r>
            <a:r>
              <a:rPr lang="en-US" dirty="0" err="1"/>
              <a:t>los</a:t>
            </a:r>
            <a:r>
              <a:rPr lang="en-US" dirty="0"/>
              <a:t> EE.UU;</a:t>
            </a:r>
          </a:p>
          <a:p>
            <a:pPr lvl="1"/>
            <a:r>
              <a:rPr lang="en-US" dirty="0"/>
              <a:t>Las </a:t>
            </a:r>
            <a:r>
              <a:rPr lang="en-US" dirty="0" err="1"/>
              <a:t>exportaciones</a:t>
            </a:r>
            <a:r>
              <a:rPr lang="en-US" dirty="0"/>
              <a:t> de </a:t>
            </a:r>
            <a:r>
              <a:rPr lang="en-US" dirty="0" err="1"/>
              <a:t>productos</a:t>
            </a:r>
            <a:r>
              <a:rPr lang="en-US" dirty="0"/>
              <a:t> </a:t>
            </a:r>
            <a:r>
              <a:rPr lang="en-US" dirty="0" err="1"/>
              <a:t>agriculturales</a:t>
            </a:r>
            <a:r>
              <a:rPr lang="en-US" dirty="0"/>
              <a:t> de </a:t>
            </a:r>
            <a:r>
              <a:rPr lang="en-US" dirty="0" err="1"/>
              <a:t>los</a:t>
            </a:r>
            <a:r>
              <a:rPr lang="en-US" dirty="0"/>
              <a:t> EE.UU. </a:t>
            </a:r>
            <a:r>
              <a:rPr lang="en-US" dirty="0" err="1"/>
              <a:t>Seran</a:t>
            </a:r>
            <a:r>
              <a:rPr lang="en-US" dirty="0"/>
              <a:t> </a:t>
            </a:r>
            <a:r>
              <a:rPr lang="en-US" dirty="0" err="1"/>
              <a:t>impactadas</a:t>
            </a:r>
            <a:r>
              <a:rPr lang="en-US" dirty="0"/>
              <a:t> </a:t>
            </a:r>
            <a:r>
              <a:rPr lang="en-US" dirty="0" err="1"/>
              <a:t>sustancialmente</a:t>
            </a:r>
            <a:r>
              <a:rPr lang="en-US" dirty="0"/>
              <a:t>; </a:t>
            </a:r>
          </a:p>
          <a:p>
            <a:pPr lvl="1"/>
            <a:r>
              <a:rPr lang="en-US" dirty="0"/>
              <a:t>Se </a:t>
            </a:r>
            <a:r>
              <a:rPr lang="en-US" dirty="0" err="1"/>
              <a:t>espera</a:t>
            </a:r>
            <a:r>
              <a:rPr lang="en-US" dirty="0"/>
              <a:t> que mas </a:t>
            </a:r>
            <a:r>
              <a:rPr lang="en-US" dirty="0" err="1"/>
              <a:t>empleos</a:t>
            </a:r>
            <a:r>
              <a:rPr lang="en-US" dirty="0"/>
              <a:t> se </a:t>
            </a:r>
            <a:r>
              <a:rPr lang="en-US" dirty="0" err="1"/>
              <a:t>pierdan</a:t>
            </a:r>
            <a:r>
              <a:rPr lang="en-US" dirty="0"/>
              <a:t> </a:t>
            </a:r>
            <a:r>
              <a:rPr lang="en-US" dirty="0" err="1"/>
              <a:t>por</a:t>
            </a:r>
            <a:r>
              <a:rPr lang="en-US" dirty="0"/>
              <a:t> la </a:t>
            </a:r>
            <a:r>
              <a:rPr lang="en-US" dirty="0" err="1"/>
              <a:t>perdida</a:t>
            </a:r>
            <a:r>
              <a:rPr lang="en-US" dirty="0"/>
              <a:t> de </a:t>
            </a:r>
            <a:r>
              <a:rPr lang="en-US" dirty="0" err="1"/>
              <a:t>ventas</a:t>
            </a:r>
            <a:r>
              <a:rPr lang="en-US" dirty="0"/>
              <a:t> </a:t>
            </a:r>
            <a:r>
              <a:rPr lang="en-US" dirty="0" err="1"/>
              <a:t>en</a:t>
            </a:r>
            <a:r>
              <a:rPr lang="en-US" dirty="0"/>
              <a:t> </a:t>
            </a:r>
            <a:r>
              <a:rPr lang="en-US" dirty="0" err="1"/>
              <a:t>exportaciones</a:t>
            </a:r>
            <a:r>
              <a:rPr lang="en-US" dirty="0"/>
              <a:t> de </a:t>
            </a:r>
            <a:r>
              <a:rPr lang="en-US" dirty="0" err="1"/>
              <a:t>los</a:t>
            </a:r>
            <a:r>
              <a:rPr lang="en-US" dirty="0"/>
              <a:t> que se </a:t>
            </a:r>
            <a:r>
              <a:rPr lang="en-US" dirty="0" err="1"/>
              <a:t>ganen</a:t>
            </a:r>
            <a:r>
              <a:rPr lang="en-US" dirty="0"/>
              <a:t> </a:t>
            </a:r>
            <a:r>
              <a:rPr lang="en-US" dirty="0" err="1"/>
              <a:t>en</a:t>
            </a:r>
            <a:r>
              <a:rPr lang="en-US" dirty="0"/>
              <a:t> la </a:t>
            </a:r>
            <a:r>
              <a:rPr lang="en-US" dirty="0" err="1"/>
              <a:t>producción</a:t>
            </a:r>
            <a:r>
              <a:rPr lang="en-US" dirty="0"/>
              <a:t> de autos de </a:t>
            </a:r>
            <a:r>
              <a:rPr lang="en-US" dirty="0" err="1"/>
              <a:t>los</a:t>
            </a:r>
            <a:r>
              <a:rPr lang="en-US" dirty="0"/>
              <a:t> EE.UU. que </a:t>
            </a:r>
            <a:r>
              <a:rPr lang="en-US" dirty="0" err="1"/>
              <a:t>practicamente</a:t>
            </a:r>
            <a:r>
              <a:rPr lang="en-US" dirty="0"/>
              <a:t> </a:t>
            </a:r>
            <a:r>
              <a:rPr lang="en-US" dirty="0" err="1"/>
              <a:t>esta</a:t>
            </a:r>
            <a:r>
              <a:rPr lang="en-US" dirty="0"/>
              <a:t> </a:t>
            </a:r>
            <a:r>
              <a:rPr lang="en-US" dirty="0" err="1"/>
              <a:t>en</a:t>
            </a:r>
            <a:r>
              <a:rPr lang="en-US" dirty="0"/>
              <a:t> </a:t>
            </a:r>
            <a:r>
              <a:rPr lang="en-US" dirty="0" err="1"/>
              <a:t>capacidad</a:t>
            </a:r>
            <a:r>
              <a:rPr lang="en-US" dirty="0"/>
              <a:t> maxima. </a:t>
            </a:r>
          </a:p>
          <a:p>
            <a:endParaRPr lang="es-MX" dirty="0"/>
          </a:p>
          <a:p>
            <a:endParaRPr lang="en-US" dirty="0"/>
          </a:p>
        </p:txBody>
      </p:sp>
      <p:sp>
        <p:nvSpPr>
          <p:cNvPr id="7" name="Slide Number Placeholder 6">
            <a:extLst>
              <a:ext uri="{FF2B5EF4-FFF2-40B4-BE49-F238E27FC236}">
                <a16:creationId xmlns:a16="http://schemas.microsoft.com/office/drawing/2014/main" id="{DF3DF1EF-4DB3-497A-A79F-E548F9203271}"/>
              </a:ext>
            </a:extLst>
          </p:cNvPr>
          <p:cNvSpPr>
            <a:spLocks noGrp="1"/>
          </p:cNvSpPr>
          <p:nvPr>
            <p:ph type="sldNum" sz="quarter" idx="12"/>
          </p:nvPr>
        </p:nvSpPr>
        <p:spPr/>
        <p:txBody>
          <a:bodyPr/>
          <a:lstStyle/>
          <a:p>
            <a:fld id="{966FF03C-34A7-4D63-99FD-B9A8E7E1F88C}" type="slidenum">
              <a:rPr lang="en-US" smtClean="0"/>
              <a:t>28</a:t>
            </a:fld>
            <a:endParaRPr lang="en-US" dirty="0"/>
          </a:p>
        </p:txBody>
      </p:sp>
    </p:spTree>
    <p:extLst>
      <p:ext uri="{BB962C8B-B14F-4D97-AF65-F5344CB8AC3E}">
        <p14:creationId xmlns:p14="http://schemas.microsoft.com/office/powerpoint/2010/main" val="37253140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9BC01-B92F-4348-8925-9082CA3FA30E}"/>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BCD23420-FBDC-40B1-B7EE-F077AC7B1569}"/>
              </a:ext>
            </a:extLst>
          </p:cNvPr>
          <p:cNvSpPr>
            <a:spLocks noGrp="1"/>
          </p:cNvSpPr>
          <p:nvPr>
            <p:ph type="body" idx="1"/>
          </p:nvPr>
        </p:nvSpPr>
        <p:spPr/>
        <p:txBody>
          <a:bodyPr/>
          <a:lstStyle/>
          <a:p>
            <a:r>
              <a:rPr lang="en-US" dirty="0"/>
              <a:t>What are the points to be made (cont’d)?</a:t>
            </a:r>
          </a:p>
        </p:txBody>
      </p:sp>
      <p:sp>
        <p:nvSpPr>
          <p:cNvPr id="4" name="Content Placeholder 3">
            <a:extLst>
              <a:ext uri="{FF2B5EF4-FFF2-40B4-BE49-F238E27FC236}">
                <a16:creationId xmlns:a16="http://schemas.microsoft.com/office/drawing/2014/main" id="{AAEFF47E-A420-45DA-B84A-D255F494B864}"/>
              </a:ext>
            </a:extLst>
          </p:cNvPr>
          <p:cNvSpPr>
            <a:spLocks noGrp="1"/>
          </p:cNvSpPr>
          <p:nvPr>
            <p:ph sz="half" idx="2"/>
          </p:nvPr>
        </p:nvSpPr>
        <p:spPr/>
        <p:txBody>
          <a:bodyPr/>
          <a:lstStyle/>
          <a:p>
            <a:r>
              <a:rPr lang="en-US" dirty="0"/>
              <a:t>Prior investigation on steel under national security exception demonstrated that more jobs were lost than gained under the action. </a:t>
            </a:r>
          </a:p>
        </p:txBody>
      </p:sp>
      <p:sp>
        <p:nvSpPr>
          <p:cNvPr id="5" name="Text Placeholder 4">
            <a:extLst>
              <a:ext uri="{FF2B5EF4-FFF2-40B4-BE49-F238E27FC236}">
                <a16:creationId xmlns:a16="http://schemas.microsoft.com/office/drawing/2014/main" id="{174D8112-59D5-4797-9849-B5FA57EB1640}"/>
              </a:ext>
            </a:extLst>
          </p:cNvPr>
          <p:cNvSpPr>
            <a:spLocks noGrp="1"/>
          </p:cNvSpPr>
          <p:nvPr>
            <p:ph type="body" sz="quarter" idx="3"/>
          </p:nvPr>
        </p:nvSpPr>
        <p:spPr/>
        <p:txBody>
          <a:bodyPr/>
          <a:lstStyle/>
          <a:p>
            <a:r>
              <a:rPr lang="es-MX" dirty="0"/>
              <a:t>¿Qué puntos se pueden abordar (continuado)?</a:t>
            </a:r>
            <a:endParaRPr lang="en-US" dirty="0"/>
          </a:p>
        </p:txBody>
      </p:sp>
      <p:sp>
        <p:nvSpPr>
          <p:cNvPr id="6" name="Content Placeholder 5">
            <a:extLst>
              <a:ext uri="{FF2B5EF4-FFF2-40B4-BE49-F238E27FC236}">
                <a16:creationId xmlns:a16="http://schemas.microsoft.com/office/drawing/2014/main" id="{90FB76DA-E544-4A56-910C-DA682992CAC3}"/>
              </a:ext>
            </a:extLst>
          </p:cNvPr>
          <p:cNvSpPr>
            <a:spLocks noGrp="1"/>
          </p:cNvSpPr>
          <p:nvPr>
            <p:ph sz="quarter" idx="4"/>
          </p:nvPr>
        </p:nvSpPr>
        <p:spPr/>
        <p:txBody>
          <a:bodyPr/>
          <a:lstStyle/>
          <a:p>
            <a:r>
              <a:rPr lang="es-MX" dirty="0"/>
              <a:t>La investigación previa sobre el acero bajo seguridad nacional demostró que mas empleos se perdieron de los que se ganaron bajo la acción. </a:t>
            </a:r>
            <a:endParaRPr lang="en-US" dirty="0"/>
          </a:p>
        </p:txBody>
      </p:sp>
      <p:sp>
        <p:nvSpPr>
          <p:cNvPr id="7" name="Slide Number Placeholder 6">
            <a:extLst>
              <a:ext uri="{FF2B5EF4-FFF2-40B4-BE49-F238E27FC236}">
                <a16:creationId xmlns:a16="http://schemas.microsoft.com/office/drawing/2014/main" id="{4284AD05-7D3E-49D6-ABD3-418FD302A735}"/>
              </a:ext>
            </a:extLst>
          </p:cNvPr>
          <p:cNvSpPr>
            <a:spLocks noGrp="1"/>
          </p:cNvSpPr>
          <p:nvPr>
            <p:ph type="sldNum" sz="quarter" idx="12"/>
          </p:nvPr>
        </p:nvSpPr>
        <p:spPr/>
        <p:txBody>
          <a:bodyPr/>
          <a:lstStyle/>
          <a:p>
            <a:fld id="{966FF03C-34A7-4D63-99FD-B9A8E7E1F88C}" type="slidenum">
              <a:rPr lang="en-US" smtClean="0"/>
              <a:t>29</a:t>
            </a:fld>
            <a:endParaRPr lang="en-US" dirty="0"/>
          </a:p>
        </p:txBody>
      </p:sp>
    </p:spTree>
    <p:extLst>
      <p:ext uri="{BB962C8B-B14F-4D97-AF65-F5344CB8AC3E}">
        <p14:creationId xmlns:p14="http://schemas.microsoft.com/office/powerpoint/2010/main" val="725080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EE720-25A3-4E42-9E79-9CBE6599869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p>
        </p:txBody>
      </p:sp>
      <p:sp>
        <p:nvSpPr>
          <p:cNvPr id="3" name="Text Placeholder 2">
            <a:extLst>
              <a:ext uri="{FF2B5EF4-FFF2-40B4-BE49-F238E27FC236}">
                <a16:creationId xmlns:a16="http://schemas.microsoft.com/office/drawing/2014/main" id="{AAAAE848-AB60-4797-BFD7-333CE23E6DF9}"/>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The Hearing </a:t>
            </a:r>
          </a:p>
        </p:txBody>
      </p:sp>
      <p:sp>
        <p:nvSpPr>
          <p:cNvPr id="4" name="Content Placeholder 3">
            <a:extLst>
              <a:ext uri="{FF2B5EF4-FFF2-40B4-BE49-F238E27FC236}">
                <a16:creationId xmlns:a16="http://schemas.microsoft.com/office/drawing/2014/main" id="{4AA16539-C50F-4EDF-AC24-5E2D1590B3B3}"/>
              </a:ext>
            </a:extLst>
          </p:cNvPr>
          <p:cNvSpPr>
            <a:spLocks noGrp="1"/>
          </p:cNvSpPr>
          <p:nvPr>
            <p:ph sz="half" idx="2"/>
          </p:nvPr>
        </p:nvSpPr>
        <p:spPr/>
        <p:txBody>
          <a:bodyPr>
            <a:normAutofit/>
          </a:bodyPr>
          <a:lstStyle/>
          <a:p>
            <a:r>
              <a:rPr lang="en-US" dirty="0">
                <a:latin typeface="Times New Roman" panose="02020603050405020304" pitchFamily="18" charset="0"/>
                <a:cs typeface="Times New Roman" panose="02020603050405020304" pitchFamily="18" charset="0"/>
              </a:rPr>
              <a:t>Each speaker may be limited to </a:t>
            </a:r>
            <a:r>
              <a:rPr lang="en-US" b="1" dirty="0">
                <a:latin typeface="Times New Roman" panose="02020603050405020304" pitchFamily="18" charset="0"/>
                <a:cs typeface="Times New Roman" panose="02020603050405020304" pitchFamily="18" charset="0"/>
              </a:rPr>
              <a:t>five minutes</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Must address the factors in 705.4 (addressed in following slides); </a:t>
            </a:r>
          </a:p>
          <a:p>
            <a:r>
              <a:rPr lang="en-US" dirty="0">
                <a:latin typeface="Times New Roman" panose="02020603050405020304" pitchFamily="18" charset="0"/>
                <a:cs typeface="Times New Roman" panose="02020603050405020304" pitchFamily="18" charset="0"/>
              </a:rPr>
              <a:t>Conducted by an interagency panel;</a:t>
            </a:r>
          </a:p>
          <a:p>
            <a:r>
              <a:rPr lang="en-US" dirty="0">
                <a:latin typeface="Times New Roman" panose="02020603050405020304" pitchFamily="18" charset="0"/>
                <a:cs typeface="Times New Roman" panose="02020603050405020304" pitchFamily="18" charset="0"/>
              </a:rPr>
              <a:t>Panel may ask questions; other parties may not cross-examine. </a:t>
            </a:r>
          </a:p>
        </p:txBody>
      </p:sp>
      <p:sp>
        <p:nvSpPr>
          <p:cNvPr id="5" name="Text Placeholder 4">
            <a:extLst>
              <a:ext uri="{FF2B5EF4-FFF2-40B4-BE49-F238E27FC236}">
                <a16:creationId xmlns:a16="http://schemas.microsoft.com/office/drawing/2014/main" id="{8BFB7F2F-E2BD-4EB8-B3AE-6F13A573C7DE}"/>
              </a:ext>
            </a:extLst>
          </p:cNvPr>
          <p:cNvSpPr>
            <a:spLocks noGrp="1"/>
          </p:cNvSpPr>
          <p:nvPr>
            <p:ph type="body" sz="quarter" idx="3"/>
          </p:nvPr>
        </p:nvSpPr>
        <p:spPr/>
        <p:txBody>
          <a:bodyPr/>
          <a:lstStyle/>
          <a:p>
            <a:r>
              <a:rPr lang="es-MX" dirty="0"/>
              <a:t>La Audiencia</a:t>
            </a:r>
            <a:endParaRPr lang="en-US" dirty="0"/>
          </a:p>
        </p:txBody>
      </p:sp>
      <p:sp>
        <p:nvSpPr>
          <p:cNvPr id="6" name="Content Placeholder 5">
            <a:extLst>
              <a:ext uri="{FF2B5EF4-FFF2-40B4-BE49-F238E27FC236}">
                <a16:creationId xmlns:a16="http://schemas.microsoft.com/office/drawing/2014/main" id="{F160CEC9-BFF1-4349-9454-DB399D7C4E5F}"/>
              </a:ext>
            </a:extLst>
          </p:cNvPr>
          <p:cNvSpPr>
            <a:spLocks noGrp="1"/>
          </p:cNvSpPr>
          <p:nvPr>
            <p:ph sz="quarter" idx="4"/>
          </p:nvPr>
        </p:nvSpPr>
        <p:spPr/>
        <p:txBody>
          <a:bodyPr>
            <a:normAutofit fontScale="92500"/>
          </a:bodyPr>
          <a:lstStyle/>
          <a:p>
            <a:r>
              <a:rPr lang="es-MX" dirty="0"/>
              <a:t>Cada orador puede ser limitado a </a:t>
            </a:r>
            <a:r>
              <a:rPr lang="es-MX" b="1" dirty="0"/>
              <a:t>cinco minutos;</a:t>
            </a:r>
          </a:p>
          <a:p>
            <a:r>
              <a:rPr lang="es-MX" dirty="0"/>
              <a:t>Debe abordar los factores en 705.4 (se explica en las siguientes diapositivas)</a:t>
            </a:r>
            <a:r>
              <a:rPr lang="en-US" dirty="0"/>
              <a:t>;</a:t>
            </a:r>
          </a:p>
          <a:p>
            <a:r>
              <a:rPr lang="es-MX" dirty="0"/>
              <a:t>Realizado por un panel interinstitucional;</a:t>
            </a:r>
          </a:p>
          <a:p>
            <a:r>
              <a:rPr lang="es-MX" dirty="0"/>
              <a:t>Panel puede preguntar; puede que terceros no contra interroguen. </a:t>
            </a:r>
          </a:p>
        </p:txBody>
      </p:sp>
      <p:sp>
        <p:nvSpPr>
          <p:cNvPr id="7" name="Slide Number Placeholder 6">
            <a:extLst>
              <a:ext uri="{FF2B5EF4-FFF2-40B4-BE49-F238E27FC236}">
                <a16:creationId xmlns:a16="http://schemas.microsoft.com/office/drawing/2014/main" id="{80787819-96C5-4A90-8B71-732E749077E9}"/>
              </a:ext>
            </a:extLst>
          </p:cNvPr>
          <p:cNvSpPr>
            <a:spLocks noGrp="1"/>
          </p:cNvSpPr>
          <p:nvPr>
            <p:ph type="sldNum" sz="quarter" idx="12"/>
          </p:nvPr>
        </p:nvSpPr>
        <p:spPr/>
        <p:txBody>
          <a:bodyPr/>
          <a:lstStyle/>
          <a:p>
            <a:fld id="{966FF03C-34A7-4D63-99FD-B9A8E7E1F88C}" type="slidenum">
              <a:rPr lang="en-US" smtClean="0"/>
              <a:t>3</a:t>
            </a:fld>
            <a:endParaRPr lang="en-US" dirty="0"/>
          </a:p>
        </p:txBody>
      </p:sp>
    </p:spTree>
    <p:extLst>
      <p:ext uri="{BB962C8B-B14F-4D97-AF65-F5344CB8AC3E}">
        <p14:creationId xmlns:p14="http://schemas.microsoft.com/office/powerpoint/2010/main" val="2384637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9E78F-77D6-4C02-9410-0510713FCF25}"/>
              </a:ext>
            </a:extLst>
          </p:cNvPr>
          <p:cNvSpPr>
            <a:spLocks noGrp="1"/>
          </p:cNvSpPr>
          <p:nvPr>
            <p:ph type="title"/>
          </p:nvPr>
        </p:nvSpPr>
        <p:spPr/>
        <p:txBody>
          <a:bodyPr/>
          <a:lstStyle/>
          <a:p>
            <a:r>
              <a:rPr lang="en-US" dirty="0"/>
              <a:t>Section 232 Investigation on Automobiles – Managing the Response </a:t>
            </a:r>
          </a:p>
        </p:txBody>
      </p:sp>
      <p:sp>
        <p:nvSpPr>
          <p:cNvPr id="3" name="Text Placeholder 2">
            <a:extLst>
              <a:ext uri="{FF2B5EF4-FFF2-40B4-BE49-F238E27FC236}">
                <a16:creationId xmlns:a16="http://schemas.microsoft.com/office/drawing/2014/main" id="{C0F30B65-268C-48CF-BDD1-D9374895D780}"/>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The End </a:t>
            </a:r>
          </a:p>
        </p:txBody>
      </p:sp>
      <p:sp>
        <p:nvSpPr>
          <p:cNvPr id="4" name="Content Placeholder 3">
            <a:extLst>
              <a:ext uri="{FF2B5EF4-FFF2-40B4-BE49-F238E27FC236}">
                <a16:creationId xmlns:a16="http://schemas.microsoft.com/office/drawing/2014/main" id="{87B29B90-509B-43E0-8B88-79F2231B60E3}"/>
              </a:ext>
            </a:extLst>
          </p:cNvPr>
          <p:cNvSpPr>
            <a:spLocks noGrp="1"/>
          </p:cNvSpPr>
          <p:nvPr>
            <p:ph sz="half" idx="2"/>
          </p:nvPr>
        </p:nvSpPr>
        <p:spPr/>
        <p:txBody>
          <a:bodyPr/>
          <a:lstStyle/>
          <a:p>
            <a:endParaRPr lang="en-US" dirty="0"/>
          </a:p>
          <a:p>
            <a:endParaRPr lang="en-US" dirty="0"/>
          </a:p>
          <a:p>
            <a:endParaRPr lang="en-US" dirty="0"/>
          </a:p>
          <a:p>
            <a:pPr algn="ctr"/>
            <a:r>
              <a:rPr lang="en-US" dirty="0"/>
              <a:t>Thank You</a:t>
            </a:r>
          </a:p>
        </p:txBody>
      </p:sp>
      <p:sp>
        <p:nvSpPr>
          <p:cNvPr id="5" name="Text Placeholder 4">
            <a:extLst>
              <a:ext uri="{FF2B5EF4-FFF2-40B4-BE49-F238E27FC236}">
                <a16:creationId xmlns:a16="http://schemas.microsoft.com/office/drawing/2014/main" id="{4F95F2CC-52C7-40B5-9D4A-B2699E17E88F}"/>
              </a:ext>
            </a:extLst>
          </p:cNvPr>
          <p:cNvSpPr>
            <a:spLocks noGrp="1"/>
          </p:cNvSpPr>
          <p:nvPr>
            <p:ph type="body" sz="quarter" idx="3"/>
          </p:nvPr>
        </p:nvSpPr>
        <p:spPr/>
        <p:txBody>
          <a:bodyPr/>
          <a:lstStyle/>
          <a:p>
            <a:r>
              <a:rPr lang="es-MX" dirty="0"/>
              <a:t>Fin</a:t>
            </a:r>
            <a:endParaRPr lang="en-US" dirty="0"/>
          </a:p>
        </p:txBody>
      </p:sp>
      <p:sp>
        <p:nvSpPr>
          <p:cNvPr id="6" name="Content Placeholder 5">
            <a:extLst>
              <a:ext uri="{FF2B5EF4-FFF2-40B4-BE49-F238E27FC236}">
                <a16:creationId xmlns:a16="http://schemas.microsoft.com/office/drawing/2014/main" id="{4E3851D9-B193-4DB2-A72D-8D22BC499A15}"/>
              </a:ext>
            </a:extLst>
          </p:cNvPr>
          <p:cNvSpPr>
            <a:spLocks noGrp="1"/>
          </p:cNvSpPr>
          <p:nvPr>
            <p:ph sz="quarter" idx="4"/>
          </p:nvPr>
        </p:nvSpPr>
        <p:spPr/>
        <p:txBody>
          <a:bodyPr/>
          <a:lstStyle/>
          <a:p>
            <a:endParaRPr lang="en-US" dirty="0"/>
          </a:p>
          <a:p>
            <a:endParaRPr lang="en-US" dirty="0"/>
          </a:p>
          <a:p>
            <a:endParaRPr lang="en-US" dirty="0"/>
          </a:p>
          <a:p>
            <a:pPr algn="ctr"/>
            <a:r>
              <a:rPr lang="en-US"/>
              <a:t>Gracias</a:t>
            </a:r>
            <a:endParaRPr lang="en-US" dirty="0"/>
          </a:p>
          <a:p>
            <a:endParaRPr lang="en-US" dirty="0"/>
          </a:p>
        </p:txBody>
      </p:sp>
      <p:sp>
        <p:nvSpPr>
          <p:cNvPr id="7" name="Slide Number Placeholder 6">
            <a:extLst>
              <a:ext uri="{FF2B5EF4-FFF2-40B4-BE49-F238E27FC236}">
                <a16:creationId xmlns:a16="http://schemas.microsoft.com/office/drawing/2014/main" id="{BD9C3605-D309-48DF-8119-272634978F31}"/>
              </a:ext>
            </a:extLst>
          </p:cNvPr>
          <p:cNvSpPr>
            <a:spLocks noGrp="1"/>
          </p:cNvSpPr>
          <p:nvPr>
            <p:ph type="sldNum" sz="quarter" idx="12"/>
          </p:nvPr>
        </p:nvSpPr>
        <p:spPr/>
        <p:txBody>
          <a:bodyPr/>
          <a:lstStyle/>
          <a:p>
            <a:fld id="{966FF03C-34A7-4D63-99FD-B9A8E7E1F88C}" type="slidenum">
              <a:rPr lang="en-US" smtClean="0"/>
              <a:t>30</a:t>
            </a:fld>
            <a:endParaRPr lang="en-US" dirty="0"/>
          </a:p>
        </p:txBody>
      </p:sp>
    </p:spTree>
    <p:extLst>
      <p:ext uri="{BB962C8B-B14F-4D97-AF65-F5344CB8AC3E}">
        <p14:creationId xmlns:p14="http://schemas.microsoft.com/office/powerpoint/2010/main" val="611137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F3F0F-95CB-4290-B916-A356BDA88CE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A53ADB74-2DE9-4B2A-AAA0-6C9F8811F7DE}"/>
              </a:ext>
            </a:extLst>
          </p:cNvPr>
          <p:cNvSpPr>
            <a:spLocks noGrp="1"/>
          </p:cNvSpPr>
          <p:nvPr>
            <p:ph type="body" idx="1"/>
          </p:nvPr>
        </p:nvSpPr>
        <p:spPr/>
        <p:txBody>
          <a:bodyPr/>
          <a:lstStyle/>
          <a:p>
            <a:r>
              <a:rPr lang="en-US" dirty="0"/>
              <a:t>What does the law provide?</a:t>
            </a:r>
          </a:p>
        </p:txBody>
      </p:sp>
      <p:sp>
        <p:nvSpPr>
          <p:cNvPr id="4" name="Content Placeholder 3">
            <a:extLst>
              <a:ext uri="{FF2B5EF4-FFF2-40B4-BE49-F238E27FC236}">
                <a16:creationId xmlns:a16="http://schemas.microsoft.com/office/drawing/2014/main" id="{205B7CD8-86C0-43B1-8A01-AEEA6B97D69D}"/>
              </a:ext>
            </a:extLst>
          </p:cNvPr>
          <p:cNvSpPr>
            <a:spLocks noGrp="1"/>
          </p:cNvSpPr>
          <p:nvPr>
            <p:ph sz="half" idx="2"/>
          </p:nvPr>
        </p:nvSpPr>
        <p:spPr/>
        <p:txBody>
          <a:bodyPr/>
          <a:lstStyle/>
          <a:p>
            <a:r>
              <a:rPr lang="en-US" dirty="0"/>
              <a:t>Is an article “being imported into the United States in such increased quantities or under such circumstances as to threaten or impair the national security?” </a:t>
            </a:r>
          </a:p>
        </p:txBody>
      </p:sp>
      <p:sp>
        <p:nvSpPr>
          <p:cNvPr id="5" name="Text Placeholder 4">
            <a:extLst>
              <a:ext uri="{FF2B5EF4-FFF2-40B4-BE49-F238E27FC236}">
                <a16:creationId xmlns:a16="http://schemas.microsoft.com/office/drawing/2014/main" id="{39D525A0-462A-4238-800E-FE36A3732FB7}"/>
              </a:ext>
            </a:extLst>
          </p:cNvPr>
          <p:cNvSpPr>
            <a:spLocks noGrp="1"/>
          </p:cNvSpPr>
          <p:nvPr>
            <p:ph type="body" sz="quarter" idx="3"/>
          </p:nvPr>
        </p:nvSpPr>
        <p:spPr/>
        <p:txBody>
          <a:bodyPr/>
          <a:lstStyle/>
          <a:p>
            <a:r>
              <a:rPr lang="es-MX" dirty="0"/>
              <a:t>¿Qué provee la ley?</a:t>
            </a:r>
            <a:endParaRPr lang="en-US" dirty="0"/>
          </a:p>
        </p:txBody>
      </p:sp>
      <p:sp>
        <p:nvSpPr>
          <p:cNvPr id="6" name="Content Placeholder 5">
            <a:extLst>
              <a:ext uri="{FF2B5EF4-FFF2-40B4-BE49-F238E27FC236}">
                <a16:creationId xmlns:a16="http://schemas.microsoft.com/office/drawing/2014/main" id="{7D610F13-8D37-4788-98AE-5A546443319E}"/>
              </a:ext>
            </a:extLst>
          </p:cNvPr>
          <p:cNvSpPr>
            <a:spLocks noGrp="1"/>
          </p:cNvSpPr>
          <p:nvPr>
            <p:ph sz="quarter" idx="4"/>
          </p:nvPr>
        </p:nvSpPr>
        <p:spPr/>
        <p:txBody>
          <a:bodyPr/>
          <a:lstStyle/>
          <a:p>
            <a:r>
              <a:rPr lang="es-MX" dirty="0"/>
              <a:t>Se esta “importando un artículo a los Estados Unidos en cantidades tan incrementadas o bajo circunstancias como para amenazar o perjudicar la seguridad nacional”</a:t>
            </a:r>
            <a:endParaRPr lang="en-US" dirty="0"/>
          </a:p>
        </p:txBody>
      </p:sp>
      <p:sp>
        <p:nvSpPr>
          <p:cNvPr id="7" name="Slide Number Placeholder 6">
            <a:extLst>
              <a:ext uri="{FF2B5EF4-FFF2-40B4-BE49-F238E27FC236}">
                <a16:creationId xmlns:a16="http://schemas.microsoft.com/office/drawing/2014/main" id="{F8CBA4D2-C669-4CA9-8F7D-E02706BB75C2}"/>
              </a:ext>
            </a:extLst>
          </p:cNvPr>
          <p:cNvSpPr>
            <a:spLocks noGrp="1"/>
          </p:cNvSpPr>
          <p:nvPr>
            <p:ph type="sldNum" sz="quarter" idx="12"/>
          </p:nvPr>
        </p:nvSpPr>
        <p:spPr/>
        <p:txBody>
          <a:bodyPr/>
          <a:lstStyle/>
          <a:p>
            <a:fld id="{966FF03C-34A7-4D63-99FD-B9A8E7E1F88C}" type="slidenum">
              <a:rPr lang="en-US" smtClean="0"/>
              <a:t>4</a:t>
            </a:fld>
            <a:endParaRPr lang="en-US" dirty="0"/>
          </a:p>
        </p:txBody>
      </p:sp>
    </p:spTree>
    <p:extLst>
      <p:ext uri="{BB962C8B-B14F-4D97-AF65-F5344CB8AC3E}">
        <p14:creationId xmlns:p14="http://schemas.microsoft.com/office/powerpoint/2010/main" val="738090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898D-DC9E-435F-B02B-CE48B202EC8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DF9F1BE3-2C24-4A33-88A0-7EE6DBA5A4C4}"/>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How has the law been interpreted?</a:t>
            </a:r>
          </a:p>
        </p:txBody>
      </p:sp>
      <p:sp>
        <p:nvSpPr>
          <p:cNvPr id="4" name="Content Placeholder 3">
            <a:extLst>
              <a:ext uri="{FF2B5EF4-FFF2-40B4-BE49-F238E27FC236}">
                <a16:creationId xmlns:a16="http://schemas.microsoft.com/office/drawing/2014/main" id="{7CEFA92C-D1A7-4120-8AB2-E5FD1962E225}"/>
              </a:ext>
            </a:extLst>
          </p:cNvPr>
          <p:cNvSpPr>
            <a:spLocks noGrp="1"/>
          </p:cNvSpPr>
          <p:nvPr>
            <p:ph sz="half" idx="2"/>
          </p:nvPr>
        </p:nvSpPr>
        <p:spPr/>
        <p:txBody>
          <a:bodyPr>
            <a:normAutofit fontScale="92500" lnSpcReduction="20000"/>
          </a:bodyPr>
          <a:lstStyle/>
          <a:p>
            <a:r>
              <a:rPr lang="en-US" dirty="0"/>
              <a:t>“In addition to the satisfaction of national defense requirements, the term ‘national security’ can be interpreted more broadly to include general security and welfare of certain industries, beyond those necessary to satisfy national defense requirements which are critical to the minimum operations of the economy and government.” (2001 Investigation on Steel)</a:t>
            </a:r>
          </a:p>
        </p:txBody>
      </p:sp>
      <p:sp>
        <p:nvSpPr>
          <p:cNvPr id="5" name="Text Placeholder 4">
            <a:extLst>
              <a:ext uri="{FF2B5EF4-FFF2-40B4-BE49-F238E27FC236}">
                <a16:creationId xmlns:a16="http://schemas.microsoft.com/office/drawing/2014/main" id="{B58C7736-BDCF-46F1-9831-041936A062C4}"/>
              </a:ext>
            </a:extLst>
          </p:cNvPr>
          <p:cNvSpPr>
            <a:spLocks noGrp="1"/>
          </p:cNvSpPr>
          <p:nvPr>
            <p:ph type="body" sz="quarter" idx="3"/>
          </p:nvPr>
        </p:nvSpPr>
        <p:spPr/>
        <p:txBody>
          <a:bodyPr/>
          <a:lstStyle/>
          <a:p>
            <a:r>
              <a:rPr lang="es-MX" dirty="0"/>
              <a:t>¿Cómo se ha interpretado la Ley?</a:t>
            </a:r>
            <a:endParaRPr lang="en-US" dirty="0"/>
          </a:p>
        </p:txBody>
      </p:sp>
      <p:sp>
        <p:nvSpPr>
          <p:cNvPr id="6" name="Content Placeholder 5">
            <a:extLst>
              <a:ext uri="{FF2B5EF4-FFF2-40B4-BE49-F238E27FC236}">
                <a16:creationId xmlns:a16="http://schemas.microsoft.com/office/drawing/2014/main" id="{5F400BFA-4182-4DD4-B0C0-5FC216816E0A}"/>
              </a:ext>
            </a:extLst>
          </p:cNvPr>
          <p:cNvSpPr>
            <a:spLocks noGrp="1"/>
          </p:cNvSpPr>
          <p:nvPr>
            <p:ph sz="quarter" idx="4"/>
          </p:nvPr>
        </p:nvSpPr>
        <p:spPr/>
        <p:txBody>
          <a:bodyPr>
            <a:normAutofit fontScale="92500" lnSpcReduction="20000"/>
          </a:bodyPr>
          <a:lstStyle/>
          <a:p>
            <a:r>
              <a:rPr lang="es-MX" dirty="0"/>
              <a:t>“En adición a la satisfacción de los requisitos de defensa nacional, el termino ‘seguridad nacional’ puede ser interpretado mas ampliamente para incluir la seguridad y bienestar de ciertas industrias en general, más allá de lo necesario para satisfacer requisitos de defensa nacional que sean críticos para las operaciones mínimas de la economía y el gobierno” (2001 Investigación sobre el Acero)  </a:t>
            </a:r>
            <a:endParaRPr lang="en-US" dirty="0"/>
          </a:p>
        </p:txBody>
      </p:sp>
      <p:sp>
        <p:nvSpPr>
          <p:cNvPr id="7" name="Slide Number Placeholder 6">
            <a:extLst>
              <a:ext uri="{FF2B5EF4-FFF2-40B4-BE49-F238E27FC236}">
                <a16:creationId xmlns:a16="http://schemas.microsoft.com/office/drawing/2014/main" id="{43FF232D-F609-461C-ADBC-BE36F038AF17}"/>
              </a:ext>
            </a:extLst>
          </p:cNvPr>
          <p:cNvSpPr>
            <a:spLocks noGrp="1"/>
          </p:cNvSpPr>
          <p:nvPr>
            <p:ph type="sldNum" sz="quarter" idx="12"/>
          </p:nvPr>
        </p:nvSpPr>
        <p:spPr/>
        <p:txBody>
          <a:bodyPr/>
          <a:lstStyle/>
          <a:p>
            <a:fld id="{966FF03C-34A7-4D63-99FD-B9A8E7E1F88C}" type="slidenum">
              <a:rPr lang="en-US" smtClean="0"/>
              <a:t>5</a:t>
            </a:fld>
            <a:endParaRPr lang="en-US" dirty="0"/>
          </a:p>
        </p:txBody>
      </p:sp>
    </p:spTree>
    <p:extLst>
      <p:ext uri="{BB962C8B-B14F-4D97-AF65-F5344CB8AC3E}">
        <p14:creationId xmlns:p14="http://schemas.microsoft.com/office/powerpoint/2010/main" val="304749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4B3E7-E8C3-445A-9BBD-989EE8EC4B5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4FF7D6FB-1929-4102-A0BF-E0F4E018212C}"/>
              </a:ext>
            </a:extLst>
          </p:cNvPr>
          <p:cNvSpPr>
            <a:spLocks noGrp="1"/>
          </p:cNvSpPr>
          <p:nvPr>
            <p:ph type="body" idx="1"/>
          </p:nvPr>
        </p:nvSpPr>
        <p:spPr/>
        <p:txBody>
          <a:bodyPr/>
          <a:lstStyle/>
          <a:p>
            <a:r>
              <a:rPr lang="en-US" dirty="0"/>
              <a:t>What actions can the president take?</a:t>
            </a:r>
          </a:p>
        </p:txBody>
      </p:sp>
      <p:sp>
        <p:nvSpPr>
          <p:cNvPr id="4" name="Content Placeholder 3">
            <a:extLst>
              <a:ext uri="{FF2B5EF4-FFF2-40B4-BE49-F238E27FC236}">
                <a16:creationId xmlns:a16="http://schemas.microsoft.com/office/drawing/2014/main" id="{705AB13E-8822-4ACF-8196-3D5356EB37C8}"/>
              </a:ext>
            </a:extLst>
          </p:cNvPr>
          <p:cNvSpPr>
            <a:spLocks noGrp="1"/>
          </p:cNvSpPr>
          <p:nvPr>
            <p:ph sz="half" idx="2"/>
          </p:nvPr>
        </p:nvSpPr>
        <p:spPr/>
        <p:txBody>
          <a:bodyPr/>
          <a:lstStyle/>
          <a:p>
            <a:r>
              <a:rPr lang="en-US" dirty="0"/>
              <a:t>Increase the rate of duty; </a:t>
            </a:r>
          </a:p>
          <a:p>
            <a:r>
              <a:rPr lang="en-US" dirty="0"/>
              <a:t>Impose a quota on imported automobiles; </a:t>
            </a:r>
          </a:p>
          <a:p>
            <a:r>
              <a:rPr lang="en-US" dirty="0"/>
              <a:t>Impose a tariff-rate quota. </a:t>
            </a:r>
          </a:p>
        </p:txBody>
      </p:sp>
      <p:sp>
        <p:nvSpPr>
          <p:cNvPr id="5" name="Text Placeholder 4">
            <a:extLst>
              <a:ext uri="{FF2B5EF4-FFF2-40B4-BE49-F238E27FC236}">
                <a16:creationId xmlns:a16="http://schemas.microsoft.com/office/drawing/2014/main" id="{40395FAF-059D-435E-9AB0-271D01EF8CFC}"/>
              </a:ext>
            </a:extLst>
          </p:cNvPr>
          <p:cNvSpPr>
            <a:spLocks noGrp="1"/>
          </p:cNvSpPr>
          <p:nvPr>
            <p:ph type="body" sz="quarter" idx="3"/>
          </p:nvPr>
        </p:nvSpPr>
        <p:spPr/>
        <p:txBody>
          <a:bodyPr/>
          <a:lstStyle/>
          <a:p>
            <a:r>
              <a:rPr lang="es-MX" dirty="0"/>
              <a:t>¿Qué acciones tomara el presidente?</a:t>
            </a:r>
            <a:endParaRPr lang="en-US" dirty="0"/>
          </a:p>
        </p:txBody>
      </p:sp>
      <p:sp>
        <p:nvSpPr>
          <p:cNvPr id="6" name="Content Placeholder 5">
            <a:extLst>
              <a:ext uri="{FF2B5EF4-FFF2-40B4-BE49-F238E27FC236}">
                <a16:creationId xmlns:a16="http://schemas.microsoft.com/office/drawing/2014/main" id="{1386C0E2-51BC-4E1B-8B79-E6B536632B5E}"/>
              </a:ext>
            </a:extLst>
          </p:cNvPr>
          <p:cNvSpPr>
            <a:spLocks noGrp="1"/>
          </p:cNvSpPr>
          <p:nvPr>
            <p:ph sz="quarter" idx="4"/>
          </p:nvPr>
        </p:nvSpPr>
        <p:spPr/>
        <p:txBody>
          <a:bodyPr/>
          <a:lstStyle/>
          <a:p>
            <a:r>
              <a:rPr lang="es-MX" dirty="0"/>
              <a:t>Incrementar la tasa de arancel;</a:t>
            </a:r>
          </a:p>
          <a:p>
            <a:r>
              <a:rPr lang="es-MX" dirty="0"/>
              <a:t>Imponer una cuota sobre automóviles importados;</a:t>
            </a:r>
          </a:p>
          <a:p>
            <a:r>
              <a:rPr lang="es-MX" dirty="0"/>
              <a:t>Imponer un contingente arancelario.</a:t>
            </a:r>
            <a:endParaRPr lang="en-US" dirty="0"/>
          </a:p>
        </p:txBody>
      </p:sp>
      <p:sp>
        <p:nvSpPr>
          <p:cNvPr id="7" name="Slide Number Placeholder 6">
            <a:extLst>
              <a:ext uri="{FF2B5EF4-FFF2-40B4-BE49-F238E27FC236}">
                <a16:creationId xmlns:a16="http://schemas.microsoft.com/office/drawing/2014/main" id="{DE72202C-936E-4F2C-876C-E1AD628A62E7}"/>
              </a:ext>
            </a:extLst>
          </p:cNvPr>
          <p:cNvSpPr>
            <a:spLocks noGrp="1"/>
          </p:cNvSpPr>
          <p:nvPr>
            <p:ph type="sldNum" sz="quarter" idx="12"/>
          </p:nvPr>
        </p:nvSpPr>
        <p:spPr/>
        <p:txBody>
          <a:bodyPr/>
          <a:lstStyle/>
          <a:p>
            <a:fld id="{966FF03C-34A7-4D63-99FD-B9A8E7E1F88C}" type="slidenum">
              <a:rPr lang="en-US" smtClean="0"/>
              <a:t>6</a:t>
            </a:fld>
            <a:endParaRPr lang="en-US" dirty="0"/>
          </a:p>
        </p:txBody>
      </p:sp>
    </p:spTree>
    <p:extLst>
      <p:ext uri="{BB962C8B-B14F-4D97-AF65-F5344CB8AC3E}">
        <p14:creationId xmlns:p14="http://schemas.microsoft.com/office/powerpoint/2010/main" val="94081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BA1E7-3385-452C-8EA7-E20D8027A8A6}"/>
              </a:ext>
            </a:extLst>
          </p:cNvPr>
          <p:cNvSpPr>
            <a:spLocks noGrp="1"/>
          </p:cNvSpPr>
          <p:nvPr>
            <p:ph type="title"/>
          </p:nvPr>
        </p:nvSpPr>
        <p:spPr>
          <a:xfrm>
            <a:off x="739775" y="263525"/>
            <a:ext cx="10515600" cy="1325563"/>
          </a:xfrm>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487346FA-2B3B-4374-9545-F78D842F8D1D}"/>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Are there limits?</a:t>
            </a:r>
          </a:p>
        </p:txBody>
      </p:sp>
      <p:sp>
        <p:nvSpPr>
          <p:cNvPr id="4" name="Content Placeholder 3">
            <a:extLst>
              <a:ext uri="{FF2B5EF4-FFF2-40B4-BE49-F238E27FC236}">
                <a16:creationId xmlns:a16="http://schemas.microsoft.com/office/drawing/2014/main" id="{C84E70D4-1C05-495F-9029-638F091A74B9}"/>
              </a:ext>
            </a:extLst>
          </p:cNvPr>
          <p:cNvSpPr>
            <a:spLocks noGrp="1"/>
          </p:cNvSpPr>
          <p:nvPr>
            <p:ph sz="half" idx="2"/>
          </p:nvPr>
        </p:nvSpPr>
        <p:spPr/>
        <p:txBody>
          <a:bodyPr>
            <a:normAutofit fontScale="92500"/>
          </a:bodyPr>
          <a:lstStyle/>
          <a:p>
            <a:r>
              <a:rPr lang="en-US" dirty="0"/>
              <a:t>Is there a rate of duty above which the President cannot assess? </a:t>
            </a:r>
          </a:p>
          <a:p>
            <a:r>
              <a:rPr lang="en-US" dirty="0"/>
              <a:t>As a practical matter, no.  </a:t>
            </a:r>
          </a:p>
          <a:p>
            <a:pPr lvl="1"/>
            <a:r>
              <a:rPr lang="en-US" dirty="0"/>
              <a:t>Non-MFN rate on cars is 10%</a:t>
            </a:r>
          </a:p>
          <a:p>
            <a:pPr lvl="1"/>
            <a:r>
              <a:rPr lang="en-US" dirty="0"/>
              <a:t>Non-MFN rate in trucks is 25%</a:t>
            </a:r>
          </a:p>
          <a:p>
            <a:pPr lvl="1"/>
            <a:r>
              <a:rPr lang="en-US" dirty="0"/>
              <a:t>Non-MFN rate on parts is 25%,-27.5% </a:t>
            </a:r>
          </a:p>
          <a:p>
            <a:r>
              <a:rPr lang="en-US" dirty="0"/>
              <a:t>Because this is a National Security investigation, the MFN cap that ordinarily controls does not apply</a:t>
            </a:r>
          </a:p>
        </p:txBody>
      </p:sp>
      <p:sp>
        <p:nvSpPr>
          <p:cNvPr id="5" name="Text Placeholder 4">
            <a:extLst>
              <a:ext uri="{FF2B5EF4-FFF2-40B4-BE49-F238E27FC236}">
                <a16:creationId xmlns:a16="http://schemas.microsoft.com/office/drawing/2014/main" id="{629D60BB-D825-4FF3-B3F0-BBB351CC8A64}"/>
              </a:ext>
            </a:extLst>
          </p:cNvPr>
          <p:cNvSpPr>
            <a:spLocks noGrp="1"/>
          </p:cNvSpPr>
          <p:nvPr>
            <p:ph type="body" sz="quarter" idx="3"/>
          </p:nvPr>
        </p:nvSpPr>
        <p:spPr/>
        <p:txBody>
          <a:bodyPr/>
          <a:lstStyle/>
          <a:p>
            <a:r>
              <a:rPr lang="es-MX" dirty="0"/>
              <a:t>¿Hay limites? </a:t>
            </a:r>
            <a:endParaRPr lang="en-US" dirty="0"/>
          </a:p>
        </p:txBody>
      </p:sp>
      <p:sp>
        <p:nvSpPr>
          <p:cNvPr id="6" name="Content Placeholder 5">
            <a:extLst>
              <a:ext uri="{FF2B5EF4-FFF2-40B4-BE49-F238E27FC236}">
                <a16:creationId xmlns:a16="http://schemas.microsoft.com/office/drawing/2014/main" id="{03579892-B3E6-4908-BFE6-F6E48D618FFF}"/>
              </a:ext>
            </a:extLst>
          </p:cNvPr>
          <p:cNvSpPr>
            <a:spLocks noGrp="1"/>
          </p:cNvSpPr>
          <p:nvPr>
            <p:ph sz="quarter" idx="4"/>
          </p:nvPr>
        </p:nvSpPr>
        <p:spPr/>
        <p:txBody>
          <a:bodyPr>
            <a:normAutofit fontScale="85000" lnSpcReduction="20000"/>
          </a:bodyPr>
          <a:lstStyle/>
          <a:p>
            <a:r>
              <a:rPr lang="es-MX" dirty="0"/>
              <a:t>¿Hay una tasa de arancel sobre la cual el Presidente no puede valuar?</a:t>
            </a:r>
          </a:p>
          <a:p>
            <a:r>
              <a:rPr lang="es-MX" dirty="0"/>
              <a:t>En la práctica, no.</a:t>
            </a:r>
          </a:p>
          <a:p>
            <a:pPr lvl="1"/>
            <a:r>
              <a:rPr lang="en-US" dirty="0" err="1"/>
              <a:t>Tasa</a:t>
            </a:r>
            <a:r>
              <a:rPr lang="en-US" dirty="0"/>
              <a:t> de No </a:t>
            </a:r>
            <a:r>
              <a:rPr lang="en-US" dirty="0" err="1"/>
              <a:t>ser</a:t>
            </a:r>
            <a:r>
              <a:rPr lang="en-US" dirty="0"/>
              <a:t>-NMF a </a:t>
            </a:r>
            <a:r>
              <a:rPr lang="en-US" dirty="0" err="1"/>
              <a:t>carros</a:t>
            </a:r>
            <a:r>
              <a:rPr lang="en-US" dirty="0"/>
              <a:t> is 10%</a:t>
            </a:r>
          </a:p>
          <a:p>
            <a:pPr lvl="1"/>
            <a:r>
              <a:rPr lang="en-US" dirty="0" err="1"/>
              <a:t>Tasa</a:t>
            </a:r>
            <a:r>
              <a:rPr lang="en-US" dirty="0"/>
              <a:t> de No </a:t>
            </a:r>
            <a:r>
              <a:rPr lang="en-US" dirty="0" err="1"/>
              <a:t>ser</a:t>
            </a:r>
            <a:r>
              <a:rPr lang="en-US" dirty="0"/>
              <a:t>-NMF rate a </a:t>
            </a:r>
            <a:r>
              <a:rPr lang="en-US" dirty="0" err="1"/>
              <a:t>camionetas</a:t>
            </a:r>
            <a:r>
              <a:rPr lang="en-US" dirty="0"/>
              <a:t> is 25%</a:t>
            </a:r>
          </a:p>
          <a:p>
            <a:pPr lvl="1"/>
            <a:r>
              <a:rPr lang="en-US" dirty="0" err="1"/>
              <a:t>Tasa</a:t>
            </a:r>
            <a:r>
              <a:rPr lang="en-US" dirty="0"/>
              <a:t> de No </a:t>
            </a:r>
            <a:r>
              <a:rPr lang="en-US" dirty="0" err="1"/>
              <a:t>ser</a:t>
            </a:r>
            <a:r>
              <a:rPr lang="en-US" dirty="0"/>
              <a:t>-NMF a prates </a:t>
            </a:r>
            <a:r>
              <a:rPr lang="en-US" dirty="0" err="1"/>
              <a:t>es</a:t>
            </a:r>
            <a:r>
              <a:rPr lang="en-US" dirty="0"/>
              <a:t> 25%,-27.5%</a:t>
            </a:r>
            <a:r>
              <a:rPr lang="es-MX" dirty="0"/>
              <a:t>	</a:t>
            </a:r>
            <a:endParaRPr lang="en-US" dirty="0"/>
          </a:p>
          <a:p>
            <a:r>
              <a:rPr lang="es-MX" dirty="0"/>
              <a:t>Dado a que esta es una investigación de Seguridad Nacional, el limite de NMF que normalmente regula no aplica. </a:t>
            </a:r>
          </a:p>
        </p:txBody>
      </p:sp>
      <p:sp>
        <p:nvSpPr>
          <p:cNvPr id="7" name="Slide Number Placeholder 6">
            <a:extLst>
              <a:ext uri="{FF2B5EF4-FFF2-40B4-BE49-F238E27FC236}">
                <a16:creationId xmlns:a16="http://schemas.microsoft.com/office/drawing/2014/main" id="{C68AEFD9-1D61-4A79-81D0-A31E77EA556B}"/>
              </a:ext>
            </a:extLst>
          </p:cNvPr>
          <p:cNvSpPr>
            <a:spLocks noGrp="1"/>
          </p:cNvSpPr>
          <p:nvPr>
            <p:ph type="sldNum" sz="quarter" idx="12"/>
          </p:nvPr>
        </p:nvSpPr>
        <p:spPr/>
        <p:txBody>
          <a:bodyPr/>
          <a:lstStyle/>
          <a:p>
            <a:fld id="{966FF03C-34A7-4D63-99FD-B9A8E7E1F88C}" type="slidenum">
              <a:rPr lang="en-US" smtClean="0"/>
              <a:t>7</a:t>
            </a:fld>
            <a:endParaRPr lang="en-US" dirty="0"/>
          </a:p>
        </p:txBody>
      </p:sp>
    </p:spTree>
    <p:extLst>
      <p:ext uri="{BB962C8B-B14F-4D97-AF65-F5344CB8AC3E}">
        <p14:creationId xmlns:p14="http://schemas.microsoft.com/office/powerpoint/2010/main" val="2642729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78FB9-C3B9-4650-8FC5-56FA61551BD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DCD31169-6094-415F-9DC2-2865A3B14052}"/>
              </a:ext>
            </a:extLst>
          </p:cNvPr>
          <p:cNvSpPr>
            <a:spLocks noGrp="1"/>
          </p:cNvSpPr>
          <p:nvPr>
            <p:ph type="body" idx="1"/>
          </p:nvPr>
        </p:nvSpPr>
        <p:spPr/>
        <p:txBody>
          <a:bodyPr/>
          <a:lstStyle/>
          <a:p>
            <a:r>
              <a:rPr lang="en-US" dirty="0"/>
              <a:t>What legal challenges could be mounted?</a:t>
            </a:r>
          </a:p>
        </p:txBody>
      </p:sp>
      <p:sp>
        <p:nvSpPr>
          <p:cNvPr id="4" name="Content Placeholder 3">
            <a:extLst>
              <a:ext uri="{FF2B5EF4-FFF2-40B4-BE49-F238E27FC236}">
                <a16:creationId xmlns:a16="http://schemas.microsoft.com/office/drawing/2014/main" id="{54301897-904A-4CDE-B05B-7E857EA41864}"/>
              </a:ext>
            </a:extLst>
          </p:cNvPr>
          <p:cNvSpPr>
            <a:spLocks noGrp="1"/>
          </p:cNvSpPr>
          <p:nvPr>
            <p:ph sz="half" idx="2"/>
          </p:nvPr>
        </p:nvSpPr>
        <p:spPr/>
        <p:txBody>
          <a:bodyPr/>
          <a:lstStyle/>
          <a:p>
            <a:r>
              <a:rPr lang="en-US" dirty="0"/>
              <a:t>Importers of goods who pay the increased duties can challenge the assessment in the U.S. Court of International Trade;</a:t>
            </a:r>
          </a:p>
          <a:p>
            <a:r>
              <a:rPr lang="en-US" dirty="0"/>
              <a:t>Governments can challenge the assessments in the WTO. </a:t>
            </a:r>
          </a:p>
          <a:p>
            <a:pPr marL="0" indent="0">
              <a:buNone/>
            </a:pPr>
            <a:endParaRPr lang="en-US" dirty="0"/>
          </a:p>
        </p:txBody>
      </p:sp>
      <p:sp>
        <p:nvSpPr>
          <p:cNvPr id="5" name="Text Placeholder 4">
            <a:extLst>
              <a:ext uri="{FF2B5EF4-FFF2-40B4-BE49-F238E27FC236}">
                <a16:creationId xmlns:a16="http://schemas.microsoft.com/office/drawing/2014/main" id="{EEB99F35-26B4-4F09-9D33-EEC529664433}"/>
              </a:ext>
            </a:extLst>
          </p:cNvPr>
          <p:cNvSpPr>
            <a:spLocks noGrp="1"/>
          </p:cNvSpPr>
          <p:nvPr>
            <p:ph type="body" sz="quarter" idx="3"/>
          </p:nvPr>
        </p:nvSpPr>
        <p:spPr/>
        <p:txBody>
          <a:bodyPr/>
          <a:lstStyle/>
          <a:p>
            <a:r>
              <a:rPr lang="es-MX" dirty="0"/>
              <a:t>¿Qué retos legales se pueden montar?</a:t>
            </a:r>
            <a:endParaRPr lang="en-US" dirty="0"/>
          </a:p>
        </p:txBody>
      </p:sp>
      <p:sp>
        <p:nvSpPr>
          <p:cNvPr id="6" name="Content Placeholder 5">
            <a:extLst>
              <a:ext uri="{FF2B5EF4-FFF2-40B4-BE49-F238E27FC236}">
                <a16:creationId xmlns:a16="http://schemas.microsoft.com/office/drawing/2014/main" id="{2795A84D-C0E0-49E4-9650-924115FD2E76}"/>
              </a:ext>
            </a:extLst>
          </p:cNvPr>
          <p:cNvSpPr>
            <a:spLocks noGrp="1"/>
          </p:cNvSpPr>
          <p:nvPr>
            <p:ph sz="quarter" idx="4"/>
          </p:nvPr>
        </p:nvSpPr>
        <p:spPr/>
        <p:txBody>
          <a:bodyPr/>
          <a:lstStyle/>
          <a:p>
            <a:r>
              <a:rPr lang="es-MX" dirty="0"/>
              <a:t>Importadores de bienes que pagan aranceles incrementados pueden impugnar la valuación el </a:t>
            </a:r>
            <a:r>
              <a:rPr lang="es-MX" dirty="0" err="1"/>
              <a:t>el</a:t>
            </a:r>
            <a:r>
              <a:rPr lang="es-MX" dirty="0"/>
              <a:t> Tribunal de Comercio Internacional de los EE.UU.;</a:t>
            </a:r>
          </a:p>
          <a:p>
            <a:r>
              <a:rPr lang="es-MX" dirty="0"/>
              <a:t>Los gobiernos pueden impugnar valuaciones ante la OMC.</a:t>
            </a:r>
            <a:endParaRPr lang="en-US" dirty="0"/>
          </a:p>
        </p:txBody>
      </p:sp>
      <p:sp>
        <p:nvSpPr>
          <p:cNvPr id="7" name="Slide Number Placeholder 6">
            <a:extLst>
              <a:ext uri="{FF2B5EF4-FFF2-40B4-BE49-F238E27FC236}">
                <a16:creationId xmlns:a16="http://schemas.microsoft.com/office/drawing/2014/main" id="{CB97D21C-B615-42B8-A37B-ACE162FA6F53}"/>
              </a:ext>
            </a:extLst>
          </p:cNvPr>
          <p:cNvSpPr>
            <a:spLocks noGrp="1"/>
          </p:cNvSpPr>
          <p:nvPr>
            <p:ph type="sldNum" sz="quarter" idx="12"/>
          </p:nvPr>
        </p:nvSpPr>
        <p:spPr/>
        <p:txBody>
          <a:bodyPr/>
          <a:lstStyle/>
          <a:p>
            <a:fld id="{966FF03C-34A7-4D63-99FD-B9A8E7E1F88C}" type="slidenum">
              <a:rPr lang="en-US" smtClean="0"/>
              <a:t>8</a:t>
            </a:fld>
            <a:endParaRPr lang="en-US" dirty="0"/>
          </a:p>
        </p:txBody>
      </p:sp>
    </p:spTree>
    <p:extLst>
      <p:ext uri="{BB962C8B-B14F-4D97-AF65-F5344CB8AC3E}">
        <p14:creationId xmlns:p14="http://schemas.microsoft.com/office/powerpoint/2010/main" val="756935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86C11-AC92-421D-82F1-7399AD6E9D3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Section 232 Investigation on Automobiles – Managing the Response </a:t>
            </a:r>
            <a:endParaRPr lang="en-US" dirty="0"/>
          </a:p>
        </p:txBody>
      </p:sp>
      <p:sp>
        <p:nvSpPr>
          <p:cNvPr id="3" name="Text Placeholder 2">
            <a:extLst>
              <a:ext uri="{FF2B5EF4-FFF2-40B4-BE49-F238E27FC236}">
                <a16:creationId xmlns:a16="http://schemas.microsoft.com/office/drawing/2014/main" id="{6A029F1D-26AF-4FA2-BB9F-C47CF8429192}"/>
              </a:ext>
            </a:extLst>
          </p:cNvPr>
          <p:cNvSpPr>
            <a:spLocks noGrp="1"/>
          </p:cNvSpPr>
          <p:nvPr>
            <p:ph type="body" idx="1"/>
          </p:nvPr>
        </p:nvSpPr>
        <p:spPr/>
        <p:txBody>
          <a:bodyPr/>
          <a:lstStyle/>
          <a:p>
            <a:r>
              <a:rPr lang="en-US" dirty="0">
                <a:latin typeface="Times New Roman" panose="02020603050405020304" pitchFamily="18" charset="0"/>
                <a:cs typeface="Times New Roman" panose="02020603050405020304" pitchFamily="18" charset="0"/>
              </a:rPr>
              <a:t>What arguments would be raised in the CIT to challenge the assessment</a:t>
            </a:r>
          </a:p>
        </p:txBody>
      </p:sp>
      <p:sp>
        <p:nvSpPr>
          <p:cNvPr id="4" name="Content Placeholder 3">
            <a:extLst>
              <a:ext uri="{FF2B5EF4-FFF2-40B4-BE49-F238E27FC236}">
                <a16:creationId xmlns:a16="http://schemas.microsoft.com/office/drawing/2014/main" id="{42B2C655-4770-45A4-A4ED-296FF0CFC4E5}"/>
              </a:ext>
            </a:extLst>
          </p:cNvPr>
          <p:cNvSpPr>
            <a:spLocks noGrp="1"/>
          </p:cNvSpPr>
          <p:nvPr>
            <p:ph sz="half" idx="2"/>
          </p:nvPr>
        </p:nvSpPr>
        <p:spPr/>
        <p:txBody>
          <a:bodyPr/>
          <a:lstStyle/>
          <a:p>
            <a:r>
              <a:rPr lang="en-US" dirty="0">
                <a:latin typeface="Times New Roman" panose="02020603050405020304" pitchFamily="18" charset="0"/>
                <a:cs typeface="Times New Roman" panose="02020603050405020304" pitchFamily="18" charset="0"/>
              </a:rPr>
              <a:t>That the President exceeded the powers granted to him under the Constitution. </a:t>
            </a:r>
          </a:p>
          <a:p>
            <a:r>
              <a:rPr lang="en-US" dirty="0">
                <a:latin typeface="Times New Roman" panose="02020603050405020304" pitchFamily="18" charset="0"/>
                <a:cs typeface="Times New Roman" panose="02020603050405020304" pitchFamily="18" charset="0"/>
              </a:rPr>
              <a:t>Power to levy duties belongs to the  Congress.</a:t>
            </a:r>
          </a:p>
        </p:txBody>
      </p:sp>
      <p:sp>
        <p:nvSpPr>
          <p:cNvPr id="5" name="Text Placeholder 4">
            <a:extLst>
              <a:ext uri="{FF2B5EF4-FFF2-40B4-BE49-F238E27FC236}">
                <a16:creationId xmlns:a16="http://schemas.microsoft.com/office/drawing/2014/main" id="{15CB3A3B-1996-445C-8967-87A3E7DC70F8}"/>
              </a:ext>
            </a:extLst>
          </p:cNvPr>
          <p:cNvSpPr>
            <a:spLocks noGrp="1"/>
          </p:cNvSpPr>
          <p:nvPr>
            <p:ph type="body" sz="quarter" idx="3"/>
          </p:nvPr>
        </p:nvSpPr>
        <p:spPr/>
        <p:txBody>
          <a:bodyPr/>
          <a:lstStyle/>
          <a:p>
            <a:r>
              <a:rPr lang="es-MX" dirty="0"/>
              <a:t>¿Qué argumentos se plantearían ante el TCI para impugnar la valuación?</a:t>
            </a:r>
            <a:endParaRPr lang="en-US" dirty="0"/>
          </a:p>
        </p:txBody>
      </p:sp>
      <p:sp>
        <p:nvSpPr>
          <p:cNvPr id="6" name="Content Placeholder 5">
            <a:extLst>
              <a:ext uri="{FF2B5EF4-FFF2-40B4-BE49-F238E27FC236}">
                <a16:creationId xmlns:a16="http://schemas.microsoft.com/office/drawing/2014/main" id="{38E786E9-E4FF-45C0-980C-DCD8521C42AC}"/>
              </a:ext>
            </a:extLst>
          </p:cNvPr>
          <p:cNvSpPr>
            <a:spLocks noGrp="1"/>
          </p:cNvSpPr>
          <p:nvPr>
            <p:ph sz="quarter" idx="4"/>
          </p:nvPr>
        </p:nvSpPr>
        <p:spPr/>
        <p:txBody>
          <a:bodyPr/>
          <a:lstStyle/>
          <a:p>
            <a:r>
              <a:rPr lang="es-MX" dirty="0"/>
              <a:t>Que el presidente excedió los poderes conferidos a el bajo la Constitución. </a:t>
            </a:r>
          </a:p>
          <a:p>
            <a:r>
              <a:rPr lang="es-MX" dirty="0"/>
              <a:t>El poder de imponer aranceles le pertenece al Congreso. </a:t>
            </a:r>
            <a:endParaRPr lang="en-US" dirty="0"/>
          </a:p>
        </p:txBody>
      </p:sp>
      <p:sp>
        <p:nvSpPr>
          <p:cNvPr id="7" name="Slide Number Placeholder 6">
            <a:extLst>
              <a:ext uri="{FF2B5EF4-FFF2-40B4-BE49-F238E27FC236}">
                <a16:creationId xmlns:a16="http://schemas.microsoft.com/office/drawing/2014/main" id="{98D7BBCA-8F17-45C5-BF86-FB77DB3A04D5}"/>
              </a:ext>
            </a:extLst>
          </p:cNvPr>
          <p:cNvSpPr>
            <a:spLocks noGrp="1"/>
          </p:cNvSpPr>
          <p:nvPr>
            <p:ph type="sldNum" sz="quarter" idx="12"/>
          </p:nvPr>
        </p:nvSpPr>
        <p:spPr/>
        <p:txBody>
          <a:bodyPr/>
          <a:lstStyle/>
          <a:p>
            <a:fld id="{966FF03C-34A7-4D63-99FD-B9A8E7E1F88C}" type="slidenum">
              <a:rPr lang="en-US" smtClean="0"/>
              <a:t>9</a:t>
            </a:fld>
            <a:endParaRPr lang="en-US" dirty="0"/>
          </a:p>
        </p:txBody>
      </p:sp>
    </p:spTree>
    <p:extLst>
      <p:ext uri="{BB962C8B-B14F-4D97-AF65-F5344CB8AC3E}">
        <p14:creationId xmlns:p14="http://schemas.microsoft.com/office/powerpoint/2010/main" val="29426838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TotalTime>
  <Words>3154</Words>
  <Application>Microsoft Office PowerPoint</Application>
  <PresentationFormat>Widescreen</PresentationFormat>
  <Paragraphs>276</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Times New Roman</vt:lpstr>
      <vt:lpstr>Office Theme</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lpstr>Section 232 Investigation on Automobiles – Managing the Response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232 Investigation on Automobiles – Managing the Response</dc:title>
  <dc:creator>John Donohue</dc:creator>
  <cp:lastModifiedBy>John Donohue</cp:lastModifiedBy>
  <cp:revision>60</cp:revision>
  <dcterms:created xsi:type="dcterms:W3CDTF">2018-06-07T14:35:32Z</dcterms:created>
  <dcterms:modified xsi:type="dcterms:W3CDTF">2018-06-08T15:11:10Z</dcterms:modified>
</cp:coreProperties>
</file>